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346" r:id="rId8"/>
    <p:sldId id="262" r:id="rId9"/>
    <p:sldId id="347" r:id="rId10"/>
    <p:sldId id="263" r:id="rId11"/>
    <p:sldId id="352" r:id="rId12"/>
    <p:sldId id="348" r:id="rId13"/>
    <p:sldId id="349" r:id="rId14"/>
    <p:sldId id="353" r:id="rId15"/>
    <p:sldId id="351" r:id="rId16"/>
    <p:sldId id="354" r:id="rId17"/>
    <p:sldId id="350" r:id="rId18"/>
    <p:sldId id="355" r:id="rId19"/>
    <p:sldId id="356" r:id="rId20"/>
    <p:sldId id="359" r:id="rId21"/>
    <p:sldId id="362" r:id="rId22"/>
    <p:sldId id="361" r:id="rId23"/>
    <p:sldId id="363" r:id="rId24"/>
    <p:sldId id="364" r:id="rId25"/>
    <p:sldId id="365" r:id="rId26"/>
    <p:sldId id="366" r:id="rId27"/>
    <p:sldId id="367" r:id="rId28"/>
    <p:sldId id="369" r:id="rId29"/>
    <p:sldId id="370" r:id="rId30"/>
    <p:sldId id="371" r:id="rId31"/>
    <p:sldId id="372" r:id="rId32"/>
    <p:sldId id="373" r:id="rId33"/>
    <p:sldId id="374" r:id="rId34"/>
    <p:sldId id="376" r:id="rId35"/>
    <p:sldId id="377" r:id="rId36"/>
    <p:sldId id="378" r:id="rId37"/>
    <p:sldId id="379" r:id="rId38"/>
    <p:sldId id="380" r:id="rId39"/>
    <p:sldId id="381" r:id="rId40"/>
    <p:sldId id="383" r:id="rId41"/>
    <p:sldId id="384" r:id="rId42"/>
    <p:sldId id="385" r:id="rId43"/>
    <p:sldId id="386" r:id="rId44"/>
    <p:sldId id="357" r:id="rId45"/>
    <p:sldId id="358" r:id="rId46"/>
    <p:sldId id="264" r:id="rId47"/>
    <p:sldId id="265" r:id="rId48"/>
    <p:sldId id="387" r:id="rId49"/>
    <p:sldId id="388" r:id="rId50"/>
    <p:sldId id="389" r:id="rId51"/>
    <p:sldId id="266" r:id="rId52"/>
    <p:sldId id="390" r:id="rId53"/>
    <p:sldId id="391" r:id="rId54"/>
    <p:sldId id="392" r:id="rId55"/>
    <p:sldId id="393" r:id="rId56"/>
    <p:sldId id="267" r:id="rId57"/>
    <p:sldId id="394" r:id="rId58"/>
    <p:sldId id="395" r:id="rId59"/>
    <p:sldId id="396" r:id="rId60"/>
    <p:sldId id="269" r:id="rId61"/>
    <p:sldId id="270" r:id="rId62"/>
    <p:sldId id="271" r:id="rId63"/>
    <p:sldId id="397" r:id="rId64"/>
    <p:sldId id="398" r:id="rId65"/>
    <p:sldId id="399" r:id="rId66"/>
    <p:sldId id="284" r:id="rId67"/>
    <p:sldId id="400" r:id="rId68"/>
    <p:sldId id="401" r:id="rId69"/>
    <p:sldId id="402" r:id="rId70"/>
    <p:sldId id="291" r:id="rId71"/>
    <p:sldId id="403" r:id="rId72"/>
    <p:sldId id="404" r:id="rId73"/>
    <p:sldId id="322" r:id="rId74"/>
    <p:sldId id="293" r:id="rId75"/>
    <p:sldId id="323" r:id="rId76"/>
    <p:sldId id="324" r:id="rId77"/>
    <p:sldId id="325" r:id="rId78"/>
    <p:sldId id="326" r:id="rId79"/>
    <p:sldId id="327" r:id="rId80"/>
    <p:sldId id="328" r:id="rId81"/>
    <p:sldId id="329" r:id="rId82"/>
    <p:sldId id="330" r:id="rId83"/>
    <p:sldId id="333" r:id="rId84"/>
    <p:sldId id="334" r:id="rId85"/>
    <p:sldId id="335" r:id="rId86"/>
    <p:sldId id="331" r:id="rId87"/>
    <p:sldId id="332" r:id="rId88"/>
    <p:sldId id="294" r:id="rId89"/>
    <p:sldId id="336" r:id="rId90"/>
    <p:sldId id="337" r:id="rId91"/>
    <p:sldId id="338" r:id="rId92"/>
    <p:sldId id="339" r:id="rId93"/>
    <p:sldId id="340" r:id="rId94"/>
    <p:sldId id="341" r:id="rId95"/>
    <p:sldId id="342" r:id="rId96"/>
    <p:sldId id="343" r:id="rId97"/>
    <p:sldId id="344" r:id="rId98"/>
    <p:sldId id="345" r:id="rId99"/>
    <p:sldId id="298" r:id="rId100"/>
    <p:sldId id="299" r:id="rId101"/>
    <p:sldId id="300" r:id="rId102"/>
    <p:sldId id="301" r:id="rId103"/>
    <p:sldId id="302" r:id="rId104"/>
    <p:sldId id="303" r:id="rId105"/>
    <p:sldId id="304" r:id="rId106"/>
    <p:sldId id="305" r:id="rId107"/>
    <p:sldId id="306" r:id="rId108"/>
    <p:sldId id="307" r:id="rId109"/>
    <p:sldId id="308" r:id="rId110"/>
    <p:sldId id="309" r:id="rId111"/>
    <p:sldId id="310" r:id="rId112"/>
    <p:sldId id="311" r:id="rId113"/>
    <p:sldId id="312" r:id="rId114"/>
    <p:sldId id="313" r:id="rId115"/>
    <p:sldId id="314" r:id="rId116"/>
    <p:sldId id="316" r:id="rId117"/>
    <p:sldId id="317" r:id="rId118"/>
    <p:sldId id="318" r:id="rId119"/>
    <p:sldId id="319" r:id="rId120"/>
    <p:sldId id="320" r:id="rId121"/>
    <p:sldId id="321" r:id="rId122"/>
    <p:sldId id="315" r:id="rId123"/>
    <p:sldId id="295" r:id="rId124"/>
    <p:sldId id="296" r:id="rId125"/>
    <p:sldId id="297" r:id="rId126"/>
  </p:sldIdLst>
  <p:sldSz cx="9144000" cy="5149850"/>
  <p:notesSz cx="9144000" cy="51498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1475" y="76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viewProps" Target="view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3"/>
            <a:ext cx="4928870" cy="363220"/>
          </a:xfrm>
          <a:custGeom>
            <a:avLst/>
            <a:gdLst/>
            <a:ahLst/>
            <a:cxnLst/>
            <a:rect l="l" t="t" r="r" b="b"/>
            <a:pathLst>
              <a:path w="4928870" h="363220">
                <a:moveTo>
                  <a:pt x="4928679" y="0"/>
                </a:moveTo>
                <a:lnTo>
                  <a:pt x="0" y="0"/>
                </a:lnTo>
                <a:lnTo>
                  <a:pt x="0" y="362712"/>
                </a:lnTo>
                <a:lnTo>
                  <a:pt x="4573079" y="362712"/>
                </a:lnTo>
                <a:lnTo>
                  <a:pt x="4928679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5014" y="4785355"/>
            <a:ext cx="4569460" cy="360045"/>
          </a:xfrm>
          <a:custGeom>
            <a:avLst/>
            <a:gdLst/>
            <a:ahLst/>
            <a:cxnLst/>
            <a:rect l="l" t="t" r="r" b="b"/>
            <a:pathLst>
              <a:path w="4569459" h="360045">
                <a:moveTo>
                  <a:pt x="4568990" y="0"/>
                </a:moveTo>
                <a:lnTo>
                  <a:pt x="355498" y="0"/>
                </a:lnTo>
                <a:lnTo>
                  <a:pt x="0" y="359663"/>
                </a:lnTo>
                <a:lnTo>
                  <a:pt x="4568990" y="359663"/>
                </a:lnTo>
                <a:lnTo>
                  <a:pt x="4568990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7818119" y="268223"/>
            <a:ext cx="219710" cy="287020"/>
          </a:xfrm>
          <a:custGeom>
            <a:avLst/>
            <a:gdLst/>
            <a:ahLst/>
            <a:cxnLst/>
            <a:rect l="l" t="t" r="r" b="b"/>
            <a:pathLst>
              <a:path w="219709" h="287020">
                <a:moveTo>
                  <a:pt x="219455" y="0"/>
                </a:moveTo>
                <a:lnTo>
                  <a:pt x="0" y="0"/>
                </a:lnTo>
                <a:lnTo>
                  <a:pt x="0" y="127342"/>
                </a:lnTo>
                <a:lnTo>
                  <a:pt x="7445" y="175490"/>
                </a:lnTo>
                <a:lnTo>
                  <a:pt x="28998" y="221253"/>
                </a:lnTo>
                <a:lnTo>
                  <a:pt x="63484" y="259852"/>
                </a:lnTo>
                <a:lnTo>
                  <a:pt x="109727" y="286512"/>
                </a:lnTo>
                <a:lnTo>
                  <a:pt x="155971" y="259852"/>
                </a:lnTo>
                <a:lnTo>
                  <a:pt x="190457" y="221253"/>
                </a:lnTo>
                <a:lnTo>
                  <a:pt x="212010" y="175490"/>
                </a:lnTo>
                <a:lnTo>
                  <a:pt x="219455" y="127342"/>
                </a:lnTo>
                <a:lnTo>
                  <a:pt x="219455" y="0"/>
                </a:lnTo>
                <a:close/>
              </a:path>
            </a:pathLst>
          </a:custGeom>
          <a:solidFill>
            <a:srgbClr val="F2120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57743" y="304794"/>
            <a:ext cx="140207" cy="182879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7818120" y="600455"/>
            <a:ext cx="1054735" cy="40005"/>
          </a:xfrm>
          <a:custGeom>
            <a:avLst/>
            <a:gdLst/>
            <a:ahLst/>
            <a:cxnLst/>
            <a:rect l="l" t="t" r="r" b="b"/>
            <a:pathLst>
              <a:path w="1054734" h="40004">
                <a:moveTo>
                  <a:pt x="39624" y="39624"/>
                </a:moveTo>
                <a:lnTo>
                  <a:pt x="36334" y="30670"/>
                </a:lnTo>
                <a:lnTo>
                  <a:pt x="33997" y="24282"/>
                </a:lnTo>
                <a:lnTo>
                  <a:pt x="27736" y="7226"/>
                </a:lnTo>
                <a:lnTo>
                  <a:pt x="27736" y="24282"/>
                </a:lnTo>
                <a:lnTo>
                  <a:pt x="11887" y="24282"/>
                </a:lnTo>
                <a:lnTo>
                  <a:pt x="21132" y="6388"/>
                </a:lnTo>
                <a:lnTo>
                  <a:pt x="27736" y="24282"/>
                </a:lnTo>
                <a:lnTo>
                  <a:pt x="27736" y="7226"/>
                </a:lnTo>
                <a:lnTo>
                  <a:pt x="27432" y="6388"/>
                </a:lnTo>
                <a:lnTo>
                  <a:pt x="25095" y="0"/>
                </a:lnTo>
                <a:lnTo>
                  <a:pt x="18491" y="0"/>
                </a:lnTo>
                <a:lnTo>
                  <a:pt x="0" y="39624"/>
                </a:lnTo>
                <a:lnTo>
                  <a:pt x="5283" y="39624"/>
                </a:lnTo>
                <a:lnTo>
                  <a:pt x="9245" y="30670"/>
                </a:lnTo>
                <a:lnTo>
                  <a:pt x="30378" y="30670"/>
                </a:lnTo>
                <a:lnTo>
                  <a:pt x="34340" y="39624"/>
                </a:lnTo>
                <a:lnTo>
                  <a:pt x="39624" y="39624"/>
                </a:lnTo>
                <a:close/>
              </a:path>
              <a:path w="1054734" h="40004">
                <a:moveTo>
                  <a:pt x="73139" y="0"/>
                </a:moveTo>
                <a:lnTo>
                  <a:pt x="67043" y="0"/>
                </a:lnTo>
                <a:lnTo>
                  <a:pt x="67043" y="24384"/>
                </a:lnTo>
                <a:lnTo>
                  <a:pt x="67043" y="30480"/>
                </a:lnTo>
                <a:lnTo>
                  <a:pt x="63995" y="33528"/>
                </a:lnTo>
                <a:lnTo>
                  <a:pt x="54851" y="33528"/>
                </a:lnTo>
                <a:lnTo>
                  <a:pt x="48755" y="30480"/>
                </a:lnTo>
                <a:lnTo>
                  <a:pt x="48755" y="0"/>
                </a:lnTo>
                <a:lnTo>
                  <a:pt x="42659" y="0"/>
                </a:lnTo>
                <a:lnTo>
                  <a:pt x="42659" y="33528"/>
                </a:lnTo>
                <a:lnTo>
                  <a:pt x="51803" y="39624"/>
                </a:lnTo>
                <a:lnTo>
                  <a:pt x="67043" y="39624"/>
                </a:lnTo>
                <a:lnTo>
                  <a:pt x="73139" y="33528"/>
                </a:lnTo>
                <a:lnTo>
                  <a:pt x="73139" y="0"/>
                </a:lnTo>
                <a:close/>
              </a:path>
              <a:path w="1054734" h="40004">
                <a:moveTo>
                  <a:pt x="115824" y="6096"/>
                </a:moveTo>
                <a:lnTo>
                  <a:pt x="112776" y="3048"/>
                </a:lnTo>
                <a:lnTo>
                  <a:pt x="106680" y="0"/>
                </a:lnTo>
                <a:lnTo>
                  <a:pt x="91440" y="0"/>
                </a:lnTo>
                <a:lnTo>
                  <a:pt x="85344" y="6096"/>
                </a:lnTo>
                <a:lnTo>
                  <a:pt x="85344" y="18288"/>
                </a:lnTo>
                <a:lnTo>
                  <a:pt x="94488" y="21336"/>
                </a:lnTo>
                <a:lnTo>
                  <a:pt x="106680" y="21336"/>
                </a:lnTo>
                <a:lnTo>
                  <a:pt x="109728" y="24384"/>
                </a:lnTo>
                <a:lnTo>
                  <a:pt x="109728" y="33528"/>
                </a:lnTo>
                <a:lnTo>
                  <a:pt x="91440" y="33528"/>
                </a:lnTo>
                <a:lnTo>
                  <a:pt x="88392" y="27432"/>
                </a:lnTo>
                <a:lnTo>
                  <a:pt x="85344" y="30480"/>
                </a:lnTo>
                <a:lnTo>
                  <a:pt x="88392" y="36576"/>
                </a:lnTo>
                <a:lnTo>
                  <a:pt x="94488" y="39624"/>
                </a:lnTo>
                <a:lnTo>
                  <a:pt x="109728" y="39624"/>
                </a:lnTo>
                <a:lnTo>
                  <a:pt x="115824" y="36576"/>
                </a:lnTo>
                <a:lnTo>
                  <a:pt x="115824" y="18288"/>
                </a:lnTo>
                <a:lnTo>
                  <a:pt x="109728" y="18288"/>
                </a:lnTo>
                <a:lnTo>
                  <a:pt x="100584" y="15240"/>
                </a:lnTo>
                <a:lnTo>
                  <a:pt x="91440" y="15240"/>
                </a:lnTo>
                <a:lnTo>
                  <a:pt x="91440" y="6096"/>
                </a:lnTo>
                <a:lnTo>
                  <a:pt x="109728" y="6096"/>
                </a:lnTo>
                <a:lnTo>
                  <a:pt x="109728" y="9144"/>
                </a:lnTo>
                <a:lnTo>
                  <a:pt x="115824" y="6096"/>
                </a:lnTo>
                <a:close/>
              </a:path>
              <a:path w="1054734" h="40004">
                <a:moveTo>
                  <a:pt x="152400" y="12"/>
                </a:moveTo>
                <a:lnTo>
                  <a:pt x="118872" y="12"/>
                </a:lnTo>
                <a:lnTo>
                  <a:pt x="118872" y="6400"/>
                </a:lnTo>
                <a:lnTo>
                  <a:pt x="132842" y="6400"/>
                </a:lnTo>
                <a:lnTo>
                  <a:pt x="132842" y="39636"/>
                </a:lnTo>
                <a:lnTo>
                  <a:pt x="139827" y="39636"/>
                </a:lnTo>
                <a:lnTo>
                  <a:pt x="139827" y="6400"/>
                </a:lnTo>
                <a:lnTo>
                  <a:pt x="152400" y="6400"/>
                </a:lnTo>
                <a:lnTo>
                  <a:pt x="152400" y="12"/>
                </a:lnTo>
                <a:close/>
              </a:path>
              <a:path w="1054734" h="40004">
                <a:moveTo>
                  <a:pt x="192024" y="39624"/>
                </a:moveTo>
                <a:lnTo>
                  <a:pt x="179832" y="24384"/>
                </a:lnTo>
                <a:lnTo>
                  <a:pt x="185928" y="24384"/>
                </a:lnTo>
                <a:lnTo>
                  <a:pt x="188976" y="18288"/>
                </a:lnTo>
                <a:lnTo>
                  <a:pt x="188976" y="6096"/>
                </a:lnTo>
                <a:lnTo>
                  <a:pt x="185928" y="0"/>
                </a:lnTo>
                <a:lnTo>
                  <a:pt x="182880" y="0"/>
                </a:lnTo>
                <a:lnTo>
                  <a:pt x="182880" y="6096"/>
                </a:lnTo>
                <a:lnTo>
                  <a:pt x="182880" y="18288"/>
                </a:lnTo>
                <a:lnTo>
                  <a:pt x="164592" y="18288"/>
                </a:lnTo>
                <a:lnTo>
                  <a:pt x="164592" y="6096"/>
                </a:lnTo>
                <a:lnTo>
                  <a:pt x="182880" y="6096"/>
                </a:lnTo>
                <a:lnTo>
                  <a:pt x="182880" y="0"/>
                </a:lnTo>
                <a:lnTo>
                  <a:pt x="158496" y="0"/>
                </a:lnTo>
                <a:lnTo>
                  <a:pt x="158496" y="39624"/>
                </a:lnTo>
                <a:lnTo>
                  <a:pt x="164592" y="39624"/>
                </a:lnTo>
                <a:lnTo>
                  <a:pt x="164592" y="24384"/>
                </a:lnTo>
                <a:lnTo>
                  <a:pt x="173736" y="24384"/>
                </a:lnTo>
                <a:lnTo>
                  <a:pt x="185928" y="39624"/>
                </a:lnTo>
                <a:lnTo>
                  <a:pt x="192024" y="39624"/>
                </a:lnTo>
                <a:close/>
              </a:path>
              <a:path w="1054734" h="40004">
                <a:moveTo>
                  <a:pt x="237744" y="39624"/>
                </a:moveTo>
                <a:lnTo>
                  <a:pt x="234010" y="30670"/>
                </a:lnTo>
                <a:lnTo>
                  <a:pt x="231343" y="24282"/>
                </a:lnTo>
                <a:lnTo>
                  <a:pt x="223977" y="6604"/>
                </a:lnTo>
                <a:lnTo>
                  <a:pt x="223977" y="24282"/>
                </a:lnTo>
                <a:lnTo>
                  <a:pt x="208838" y="24282"/>
                </a:lnTo>
                <a:lnTo>
                  <a:pt x="218465" y="6388"/>
                </a:lnTo>
                <a:lnTo>
                  <a:pt x="223977" y="24282"/>
                </a:lnTo>
                <a:lnTo>
                  <a:pt x="223977" y="6604"/>
                </a:lnTo>
                <a:lnTo>
                  <a:pt x="223888" y="6388"/>
                </a:lnTo>
                <a:lnTo>
                  <a:pt x="221221" y="0"/>
                </a:lnTo>
                <a:lnTo>
                  <a:pt x="214337" y="0"/>
                </a:lnTo>
                <a:lnTo>
                  <a:pt x="195072" y="39624"/>
                </a:lnTo>
                <a:lnTo>
                  <a:pt x="201955" y="39624"/>
                </a:lnTo>
                <a:lnTo>
                  <a:pt x="204698" y="30670"/>
                </a:lnTo>
                <a:lnTo>
                  <a:pt x="228104" y="30670"/>
                </a:lnTo>
                <a:lnTo>
                  <a:pt x="230860" y="39624"/>
                </a:lnTo>
                <a:lnTo>
                  <a:pt x="237744" y="39624"/>
                </a:lnTo>
                <a:close/>
              </a:path>
              <a:path w="1054734" h="40004">
                <a:moveTo>
                  <a:pt x="271272" y="33235"/>
                </a:moveTo>
                <a:lnTo>
                  <a:pt x="249059" y="33235"/>
                </a:lnTo>
                <a:lnTo>
                  <a:pt x="249059" y="0"/>
                </a:lnTo>
                <a:lnTo>
                  <a:pt x="243840" y="0"/>
                </a:lnTo>
                <a:lnTo>
                  <a:pt x="243840" y="39624"/>
                </a:lnTo>
                <a:lnTo>
                  <a:pt x="271272" y="39624"/>
                </a:lnTo>
                <a:lnTo>
                  <a:pt x="271272" y="33235"/>
                </a:lnTo>
                <a:close/>
              </a:path>
              <a:path w="1054734" h="40004">
                <a:moveTo>
                  <a:pt x="280416" y="0"/>
                </a:moveTo>
                <a:lnTo>
                  <a:pt x="274320" y="0"/>
                </a:lnTo>
                <a:lnTo>
                  <a:pt x="274320" y="39624"/>
                </a:lnTo>
                <a:lnTo>
                  <a:pt x="280416" y="39624"/>
                </a:lnTo>
                <a:lnTo>
                  <a:pt x="280416" y="0"/>
                </a:lnTo>
                <a:close/>
              </a:path>
              <a:path w="1054734" h="40004">
                <a:moveTo>
                  <a:pt x="332219" y="39624"/>
                </a:moveTo>
                <a:lnTo>
                  <a:pt x="327837" y="30670"/>
                </a:lnTo>
                <a:lnTo>
                  <a:pt x="324713" y="24282"/>
                </a:lnTo>
                <a:lnTo>
                  <a:pt x="318363" y="11315"/>
                </a:lnTo>
                <a:lnTo>
                  <a:pt x="318363" y="24282"/>
                </a:lnTo>
                <a:lnTo>
                  <a:pt x="303123" y="24282"/>
                </a:lnTo>
                <a:lnTo>
                  <a:pt x="308673" y="6388"/>
                </a:lnTo>
                <a:lnTo>
                  <a:pt x="318363" y="24282"/>
                </a:lnTo>
                <a:lnTo>
                  <a:pt x="318363" y="11315"/>
                </a:lnTo>
                <a:lnTo>
                  <a:pt x="315950" y="6388"/>
                </a:lnTo>
                <a:lnTo>
                  <a:pt x="312826" y="0"/>
                </a:lnTo>
                <a:lnTo>
                  <a:pt x="305904" y="0"/>
                </a:lnTo>
                <a:lnTo>
                  <a:pt x="286499" y="39624"/>
                </a:lnTo>
                <a:lnTo>
                  <a:pt x="296202" y="39624"/>
                </a:lnTo>
                <a:lnTo>
                  <a:pt x="298970" y="30670"/>
                </a:lnTo>
                <a:lnTo>
                  <a:pt x="318363" y="30670"/>
                </a:lnTo>
                <a:lnTo>
                  <a:pt x="322529" y="39624"/>
                </a:lnTo>
                <a:lnTo>
                  <a:pt x="332219" y="39624"/>
                </a:lnTo>
                <a:close/>
              </a:path>
              <a:path w="1054734" h="40004">
                <a:moveTo>
                  <a:pt x="368795" y="0"/>
                </a:moveTo>
                <a:lnTo>
                  <a:pt x="363499" y="0"/>
                </a:lnTo>
                <a:lnTo>
                  <a:pt x="363499" y="26847"/>
                </a:lnTo>
                <a:lnTo>
                  <a:pt x="340969" y="0"/>
                </a:lnTo>
                <a:lnTo>
                  <a:pt x="338315" y="0"/>
                </a:lnTo>
                <a:lnTo>
                  <a:pt x="338315" y="39624"/>
                </a:lnTo>
                <a:lnTo>
                  <a:pt x="343623" y="39624"/>
                </a:lnTo>
                <a:lnTo>
                  <a:pt x="343623" y="12788"/>
                </a:lnTo>
                <a:lnTo>
                  <a:pt x="366153" y="39624"/>
                </a:lnTo>
                <a:lnTo>
                  <a:pt x="368795" y="39624"/>
                </a:lnTo>
                <a:lnTo>
                  <a:pt x="368795" y="0"/>
                </a:lnTo>
                <a:close/>
              </a:path>
              <a:path w="1054734" h="40004">
                <a:moveTo>
                  <a:pt x="435864" y="33528"/>
                </a:moveTo>
                <a:lnTo>
                  <a:pt x="429768" y="27432"/>
                </a:lnTo>
                <a:lnTo>
                  <a:pt x="429768" y="30480"/>
                </a:lnTo>
                <a:lnTo>
                  <a:pt x="426720" y="30480"/>
                </a:lnTo>
                <a:lnTo>
                  <a:pt x="423672" y="33528"/>
                </a:lnTo>
                <a:lnTo>
                  <a:pt x="408432" y="33528"/>
                </a:lnTo>
                <a:lnTo>
                  <a:pt x="405384" y="27432"/>
                </a:lnTo>
                <a:lnTo>
                  <a:pt x="405384" y="12192"/>
                </a:lnTo>
                <a:lnTo>
                  <a:pt x="411480" y="6096"/>
                </a:lnTo>
                <a:lnTo>
                  <a:pt x="426720" y="6096"/>
                </a:lnTo>
                <a:lnTo>
                  <a:pt x="429768" y="9144"/>
                </a:lnTo>
                <a:lnTo>
                  <a:pt x="432816" y="6096"/>
                </a:lnTo>
                <a:lnTo>
                  <a:pt x="429768" y="3048"/>
                </a:lnTo>
                <a:lnTo>
                  <a:pt x="423672" y="0"/>
                </a:lnTo>
                <a:lnTo>
                  <a:pt x="408432" y="0"/>
                </a:lnTo>
                <a:lnTo>
                  <a:pt x="405384" y="6096"/>
                </a:lnTo>
                <a:lnTo>
                  <a:pt x="402336" y="9144"/>
                </a:lnTo>
                <a:lnTo>
                  <a:pt x="399288" y="15240"/>
                </a:lnTo>
                <a:lnTo>
                  <a:pt x="399288" y="18288"/>
                </a:lnTo>
                <a:lnTo>
                  <a:pt x="400469" y="26771"/>
                </a:lnTo>
                <a:lnTo>
                  <a:pt x="404241" y="33528"/>
                </a:lnTo>
                <a:lnTo>
                  <a:pt x="410857" y="38011"/>
                </a:lnTo>
                <a:lnTo>
                  <a:pt x="420624" y="39624"/>
                </a:lnTo>
                <a:lnTo>
                  <a:pt x="423672" y="39624"/>
                </a:lnTo>
                <a:lnTo>
                  <a:pt x="429768" y="36576"/>
                </a:lnTo>
                <a:lnTo>
                  <a:pt x="432816" y="33528"/>
                </a:lnTo>
                <a:lnTo>
                  <a:pt x="435864" y="33528"/>
                </a:lnTo>
                <a:close/>
              </a:path>
              <a:path w="1054734" h="40004">
                <a:moveTo>
                  <a:pt x="481571" y="39624"/>
                </a:moveTo>
                <a:lnTo>
                  <a:pt x="477189" y="30670"/>
                </a:lnTo>
                <a:lnTo>
                  <a:pt x="474065" y="24282"/>
                </a:lnTo>
                <a:lnTo>
                  <a:pt x="465302" y="6388"/>
                </a:lnTo>
                <a:lnTo>
                  <a:pt x="464947" y="5664"/>
                </a:lnTo>
                <a:lnTo>
                  <a:pt x="464947" y="24282"/>
                </a:lnTo>
                <a:lnTo>
                  <a:pt x="448322" y="24282"/>
                </a:lnTo>
                <a:lnTo>
                  <a:pt x="458025" y="6388"/>
                </a:lnTo>
                <a:lnTo>
                  <a:pt x="464947" y="24282"/>
                </a:lnTo>
                <a:lnTo>
                  <a:pt x="464947" y="5664"/>
                </a:lnTo>
                <a:lnTo>
                  <a:pt x="462178" y="0"/>
                </a:lnTo>
                <a:lnTo>
                  <a:pt x="455256" y="0"/>
                </a:lnTo>
                <a:lnTo>
                  <a:pt x="435851" y="39624"/>
                </a:lnTo>
                <a:lnTo>
                  <a:pt x="442785" y="39624"/>
                </a:lnTo>
                <a:lnTo>
                  <a:pt x="448322" y="30670"/>
                </a:lnTo>
                <a:lnTo>
                  <a:pt x="469099" y="30670"/>
                </a:lnTo>
                <a:lnTo>
                  <a:pt x="471881" y="39624"/>
                </a:lnTo>
                <a:lnTo>
                  <a:pt x="481571" y="39624"/>
                </a:lnTo>
                <a:close/>
              </a:path>
              <a:path w="1054734" h="40004">
                <a:moveTo>
                  <a:pt x="509016" y="12"/>
                </a:moveTo>
                <a:lnTo>
                  <a:pt x="478536" y="12"/>
                </a:lnTo>
                <a:lnTo>
                  <a:pt x="478536" y="6400"/>
                </a:lnTo>
                <a:lnTo>
                  <a:pt x="490461" y="6400"/>
                </a:lnTo>
                <a:lnTo>
                  <a:pt x="490461" y="39636"/>
                </a:lnTo>
                <a:lnTo>
                  <a:pt x="497090" y="39636"/>
                </a:lnTo>
                <a:lnTo>
                  <a:pt x="497090" y="6400"/>
                </a:lnTo>
                <a:lnTo>
                  <a:pt x="509016" y="6400"/>
                </a:lnTo>
                <a:lnTo>
                  <a:pt x="509016" y="12"/>
                </a:lnTo>
                <a:close/>
              </a:path>
              <a:path w="1054734" h="40004">
                <a:moveTo>
                  <a:pt x="551688" y="0"/>
                </a:moveTo>
                <a:lnTo>
                  <a:pt x="544652" y="0"/>
                </a:lnTo>
                <a:lnTo>
                  <a:pt x="544652" y="15341"/>
                </a:lnTo>
                <a:lnTo>
                  <a:pt x="522147" y="15341"/>
                </a:lnTo>
                <a:lnTo>
                  <a:pt x="522147" y="0"/>
                </a:lnTo>
                <a:lnTo>
                  <a:pt x="515112" y="0"/>
                </a:lnTo>
                <a:lnTo>
                  <a:pt x="515112" y="39624"/>
                </a:lnTo>
                <a:lnTo>
                  <a:pt x="522147" y="39624"/>
                </a:lnTo>
                <a:lnTo>
                  <a:pt x="522147" y="21729"/>
                </a:lnTo>
                <a:lnTo>
                  <a:pt x="544652" y="21729"/>
                </a:lnTo>
                <a:lnTo>
                  <a:pt x="544652" y="39624"/>
                </a:lnTo>
                <a:lnTo>
                  <a:pt x="551688" y="39624"/>
                </a:lnTo>
                <a:lnTo>
                  <a:pt x="551688" y="0"/>
                </a:lnTo>
                <a:close/>
              </a:path>
              <a:path w="1054734" h="40004">
                <a:moveTo>
                  <a:pt x="600443" y="18288"/>
                </a:moveTo>
                <a:lnTo>
                  <a:pt x="593877" y="5003"/>
                </a:lnTo>
                <a:lnTo>
                  <a:pt x="593877" y="12192"/>
                </a:lnTo>
                <a:lnTo>
                  <a:pt x="593877" y="27432"/>
                </a:lnTo>
                <a:lnTo>
                  <a:pt x="587311" y="33528"/>
                </a:lnTo>
                <a:lnTo>
                  <a:pt x="567626" y="33528"/>
                </a:lnTo>
                <a:lnTo>
                  <a:pt x="564337" y="27432"/>
                </a:lnTo>
                <a:lnTo>
                  <a:pt x="564337" y="12192"/>
                </a:lnTo>
                <a:lnTo>
                  <a:pt x="567626" y="6096"/>
                </a:lnTo>
                <a:lnTo>
                  <a:pt x="587311" y="6096"/>
                </a:lnTo>
                <a:lnTo>
                  <a:pt x="593877" y="12192"/>
                </a:lnTo>
                <a:lnTo>
                  <a:pt x="593877" y="5003"/>
                </a:lnTo>
                <a:lnTo>
                  <a:pt x="587984" y="1574"/>
                </a:lnTo>
                <a:lnTo>
                  <a:pt x="577469" y="0"/>
                </a:lnTo>
                <a:lnTo>
                  <a:pt x="570242" y="1574"/>
                </a:lnTo>
                <a:lnTo>
                  <a:pt x="563930" y="5715"/>
                </a:lnTo>
                <a:lnTo>
                  <a:pt x="559473" y="11582"/>
                </a:lnTo>
                <a:lnTo>
                  <a:pt x="557771" y="18288"/>
                </a:lnTo>
                <a:lnTo>
                  <a:pt x="559003" y="26771"/>
                </a:lnTo>
                <a:lnTo>
                  <a:pt x="562698" y="33528"/>
                </a:lnTo>
                <a:lnTo>
                  <a:pt x="568858" y="38011"/>
                </a:lnTo>
                <a:lnTo>
                  <a:pt x="577469" y="39624"/>
                </a:lnTo>
                <a:lnTo>
                  <a:pt x="587984" y="38011"/>
                </a:lnTo>
                <a:lnTo>
                  <a:pt x="595109" y="33528"/>
                </a:lnTo>
                <a:lnTo>
                  <a:pt x="599160" y="26771"/>
                </a:lnTo>
                <a:lnTo>
                  <a:pt x="600443" y="18288"/>
                </a:lnTo>
                <a:close/>
              </a:path>
              <a:path w="1054734" h="40004">
                <a:moveTo>
                  <a:pt x="633984" y="33235"/>
                </a:moveTo>
                <a:lnTo>
                  <a:pt x="610425" y="33235"/>
                </a:lnTo>
                <a:lnTo>
                  <a:pt x="610425" y="0"/>
                </a:lnTo>
                <a:lnTo>
                  <a:pt x="603504" y="0"/>
                </a:lnTo>
                <a:lnTo>
                  <a:pt x="603504" y="39624"/>
                </a:lnTo>
                <a:lnTo>
                  <a:pt x="633984" y="39624"/>
                </a:lnTo>
                <a:lnTo>
                  <a:pt x="633984" y="33235"/>
                </a:lnTo>
                <a:close/>
              </a:path>
              <a:path w="1054734" h="40004">
                <a:moveTo>
                  <a:pt x="643140" y="0"/>
                </a:moveTo>
                <a:lnTo>
                  <a:pt x="637032" y="0"/>
                </a:lnTo>
                <a:lnTo>
                  <a:pt x="637032" y="39624"/>
                </a:lnTo>
                <a:lnTo>
                  <a:pt x="643140" y="39624"/>
                </a:lnTo>
                <a:lnTo>
                  <a:pt x="643140" y="0"/>
                </a:lnTo>
                <a:close/>
              </a:path>
              <a:path w="1054734" h="40004">
                <a:moveTo>
                  <a:pt x="688848" y="6096"/>
                </a:moveTo>
                <a:lnTo>
                  <a:pt x="682193" y="3048"/>
                </a:lnTo>
                <a:lnTo>
                  <a:pt x="678865" y="0"/>
                </a:lnTo>
                <a:lnTo>
                  <a:pt x="662241" y="0"/>
                </a:lnTo>
                <a:lnTo>
                  <a:pt x="652272" y="9144"/>
                </a:lnTo>
                <a:lnTo>
                  <a:pt x="652272" y="18288"/>
                </a:lnTo>
                <a:lnTo>
                  <a:pt x="653516" y="26771"/>
                </a:lnTo>
                <a:lnTo>
                  <a:pt x="657250" y="33528"/>
                </a:lnTo>
                <a:lnTo>
                  <a:pt x="663486" y="38011"/>
                </a:lnTo>
                <a:lnTo>
                  <a:pt x="672223" y="39624"/>
                </a:lnTo>
                <a:lnTo>
                  <a:pt x="678865" y="39624"/>
                </a:lnTo>
                <a:lnTo>
                  <a:pt x="685520" y="36576"/>
                </a:lnTo>
                <a:lnTo>
                  <a:pt x="688848" y="33528"/>
                </a:lnTo>
                <a:lnTo>
                  <a:pt x="685520" y="27432"/>
                </a:lnTo>
                <a:lnTo>
                  <a:pt x="682193" y="30480"/>
                </a:lnTo>
                <a:lnTo>
                  <a:pt x="675538" y="33528"/>
                </a:lnTo>
                <a:lnTo>
                  <a:pt x="662241" y="33528"/>
                </a:lnTo>
                <a:lnTo>
                  <a:pt x="658914" y="27432"/>
                </a:lnTo>
                <a:lnTo>
                  <a:pt x="658914" y="12192"/>
                </a:lnTo>
                <a:lnTo>
                  <a:pt x="662241" y="6096"/>
                </a:lnTo>
                <a:lnTo>
                  <a:pt x="678865" y="6096"/>
                </a:lnTo>
                <a:lnTo>
                  <a:pt x="682193" y="9144"/>
                </a:lnTo>
                <a:lnTo>
                  <a:pt x="685520" y="9144"/>
                </a:lnTo>
                <a:lnTo>
                  <a:pt x="688848" y="6096"/>
                </a:lnTo>
                <a:close/>
              </a:path>
              <a:path w="1054734" h="40004">
                <a:moveTo>
                  <a:pt x="749808" y="0"/>
                </a:moveTo>
                <a:lnTo>
                  <a:pt x="743153" y="0"/>
                </a:lnTo>
                <a:lnTo>
                  <a:pt x="743153" y="24384"/>
                </a:lnTo>
                <a:lnTo>
                  <a:pt x="743153" y="30480"/>
                </a:lnTo>
                <a:lnTo>
                  <a:pt x="736498" y="33528"/>
                </a:lnTo>
                <a:lnTo>
                  <a:pt x="726528" y="33528"/>
                </a:lnTo>
                <a:lnTo>
                  <a:pt x="719874" y="30480"/>
                </a:lnTo>
                <a:lnTo>
                  <a:pt x="719874" y="0"/>
                </a:lnTo>
                <a:lnTo>
                  <a:pt x="713232" y="0"/>
                </a:lnTo>
                <a:lnTo>
                  <a:pt x="713232" y="33528"/>
                </a:lnTo>
                <a:lnTo>
                  <a:pt x="723201" y="39624"/>
                </a:lnTo>
                <a:lnTo>
                  <a:pt x="739825" y="39624"/>
                </a:lnTo>
                <a:lnTo>
                  <a:pt x="749808" y="33528"/>
                </a:lnTo>
                <a:lnTo>
                  <a:pt x="749808" y="0"/>
                </a:lnTo>
                <a:close/>
              </a:path>
              <a:path w="1054734" h="40004">
                <a:moveTo>
                  <a:pt x="789419" y="0"/>
                </a:moveTo>
                <a:lnTo>
                  <a:pt x="784123" y="0"/>
                </a:lnTo>
                <a:lnTo>
                  <a:pt x="784123" y="26847"/>
                </a:lnTo>
                <a:lnTo>
                  <a:pt x="761593" y="0"/>
                </a:lnTo>
                <a:lnTo>
                  <a:pt x="758939" y="0"/>
                </a:lnTo>
                <a:lnTo>
                  <a:pt x="758939" y="39624"/>
                </a:lnTo>
                <a:lnTo>
                  <a:pt x="764247" y="39624"/>
                </a:lnTo>
                <a:lnTo>
                  <a:pt x="764247" y="12788"/>
                </a:lnTo>
                <a:lnTo>
                  <a:pt x="786777" y="39624"/>
                </a:lnTo>
                <a:lnTo>
                  <a:pt x="789419" y="39624"/>
                </a:lnTo>
                <a:lnTo>
                  <a:pt x="789419" y="0"/>
                </a:lnTo>
                <a:close/>
              </a:path>
              <a:path w="1054734" h="40004">
                <a:moveTo>
                  <a:pt x="807732" y="0"/>
                </a:moveTo>
                <a:lnTo>
                  <a:pt x="801624" y="0"/>
                </a:lnTo>
                <a:lnTo>
                  <a:pt x="801624" y="39624"/>
                </a:lnTo>
                <a:lnTo>
                  <a:pt x="807732" y="39624"/>
                </a:lnTo>
                <a:lnTo>
                  <a:pt x="807732" y="0"/>
                </a:lnTo>
                <a:close/>
              </a:path>
              <a:path w="1054734" h="40004">
                <a:moveTo>
                  <a:pt x="853427" y="0"/>
                </a:moveTo>
                <a:lnTo>
                  <a:pt x="846594" y="0"/>
                </a:lnTo>
                <a:lnTo>
                  <a:pt x="832929" y="30670"/>
                </a:lnTo>
                <a:lnTo>
                  <a:pt x="820635" y="0"/>
                </a:lnTo>
                <a:lnTo>
                  <a:pt x="813803" y="0"/>
                </a:lnTo>
                <a:lnTo>
                  <a:pt x="830199" y="39624"/>
                </a:lnTo>
                <a:lnTo>
                  <a:pt x="837031" y="39624"/>
                </a:lnTo>
                <a:lnTo>
                  <a:pt x="853427" y="0"/>
                </a:lnTo>
                <a:close/>
              </a:path>
              <a:path w="1054734" h="40004">
                <a:moveTo>
                  <a:pt x="886955" y="0"/>
                </a:moveTo>
                <a:lnTo>
                  <a:pt x="859523" y="0"/>
                </a:lnTo>
                <a:lnTo>
                  <a:pt x="859523" y="39624"/>
                </a:lnTo>
                <a:lnTo>
                  <a:pt x="886955" y="39624"/>
                </a:lnTo>
                <a:lnTo>
                  <a:pt x="886955" y="33235"/>
                </a:lnTo>
                <a:lnTo>
                  <a:pt x="865759" y="33235"/>
                </a:lnTo>
                <a:lnTo>
                  <a:pt x="865759" y="21729"/>
                </a:lnTo>
                <a:lnTo>
                  <a:pt x="886955" y="21729"/>
                </a:lnTo>
                <a:lnTo>
                  <a:pt x="886955" y="15341"/>
                </a:lnTo>
                <a:lnTo>
                  <a:pt x="865759" y="15341"/>
                </a:lnTo>
                <a:lnTo>
                  <a:pt x="865759" y="6388"/>
                </a:lnTo>
                <a:lnTo>
                  <a:pt x="886955" y="6388"/>
                </a:lnTo>
                <a:lnTo>
                  <a:pt x="886955" y="0"/>
                </a:lnTo>
                <a:close/>
              </a:path>
              <a:path w="1054734" h="40004">
                <a:moveTo>
                  <a:pt x="932688" y="39624"/>
                </a:moveTo>
                <a:lnTo>
                  <a:pt x="919391" y="24384"/>
                </a:lnTo>
                <a:lnTo>
                  <a:pt x="926033" y="24384"/>
                </a:lnTo>
                <a:lnTo>
                  <a:pt x="929360" y="18288"/>
                </a:lnTo>
                <a:lnTo>
                  <a:pt x="929360" y="6096"/>
                </a:lnTo>
                <a:lnTo>
                  <a:pt x="926033" y="0"/>
                </a:lnTo>
                <a:lnTo>
                  <a:pt x="922705" y="0"/>
                </a:lnTo>
                <a:lnTo>
                  <a:pt x="922705" y="9144"/>
                </a:lnTo>
                <a:lnTo>
                  <a:pt x="922705" y="15240"/>
                </a:lnTo>
                <a:lnTo>
                  <a:pt x="919391" y="18288"/>
                </a:lnTo>
                <a:lnTo>
                  <a:pt x="902754" y="18288"/>
                </a:lnTo>
                <a:lnTo>
                  <a:pt x="902754" y="6096"/>
                </a:lnTo>
                <a:lnTo>
                  <a:pt x="919391" y="6096"/>
                </a:lnTo>
                <a:lnTo>
                  <a:pt x="922705" y="9144"/>
                </a:lnTo>
                <a:lnTo>
                  <a:pt x="922705" y="0"/>
                </a:lnTo>
                <a:lnTo>
                  <a:pt x="896112" y="0"/>
                </a:lnTo>
                <a:lnTo>
                  <a:pt x="896112" y="39624"/>
                </a:lnTo>
                <a:lnTo>
                  <a:pt x="902754" y="39624"/>
                </a:lnTo>
                <a:lnTo>
                  <a:pt x="902754" y="24384"/>
                </a:lnTo>
                <a:lnTo>
                  <a:pt x="909408" y="24384"/>
                </a:lnTo>
                <a:lnTo>
                  <a:pt x="922705" y="39624"/>
                </a:lnTo>
                <a:lnTo>
                  <a:pt x="932688" y="39624"/>
                </a:lnTo>
                <a:close/>
              </a:path>
              <a:path w="1054734" h="40004">
                <a:moveTo>
                  <a:pt x="966216" y="6096"/>
                </a:moveTo>
                <a:lnTo>
                  <a:pt x="963168" y="3048"/>
                </a:lnTo>
                <a:lnTo>
                  <a:pt x="957072" y="0"/>
                </a:lnTo>
                <a:lnTo>
                  <a:pt x="941832" y="0"/>
                </a:lnTo>
                <a:lnTo>
                  <a:pt x="938784" y="3048"/>
                </a:lnTo>
                <a:lnTo>
                  <a:pt x="938784" y="6096"/>
                </a:lnTo>
                <a:lnTo>
                  <a:pt x="935736" y="9144"/>
                </a:lnTo>
                <a:lnTo>
                  <a:pt x="935736" y="18288"/>
                </a:lnTo>
                <a:lnTo>
                  <a:pt x="944880" y="21336"/>
                </a:lnTo>
                <a:lnTo>
                  <a:pt x="957072" y="21336"/>
                </a:lnTo>
                <a:lnTo>
                  <a:pt x="960120" y="24384"/>
                </a:lnTo>
                <a:lnTo>
                  <a:pt x="960120" y="33528"/>
                </a:lnTo>
                <a:lnTo>
                  <a:pt x="941832" y="33528"/>
                </a:lnTo>
                <a:lnTo>
                  <a:pt x="941832" y="27432"/>
                </a:lnTo>
                <a:lnTo>
                  <a:pt x="938784" y="27432"/>
                </a:lnTo>
                <a:lnTo>
                  <a:pt x="935736" y="30480"/>
                </a:lnTo>
                <a:lnTo>
                  <a:pt x="938784" y="36576"/>
                </a:lnTo>
                <a:lnTo>
                  <a:pt x="944880" y="39624"/>
                </a:lnTo>
                <a:lnTo>
                  <a:pt x="960120" y="39624"/>
                </a:lnTo>
                <a:lnTo>
                  <a:pt x="966216" y="36576"/>
                </a:lnTo>
                <a:lnTo>
                  <a:pt x="966216" y="33528"/>
                </a:lnTo>
                <a:lnTo>
                  <a:pt x="966216" y="18288"/>
                </a:lnTo>
                <a:lnTo>
                  <a:pt x="960120" y="18288"/>
                </a:lnTo>
                <a:lnTo>
                  <a:pt x="950976" y="15240"/>
                </a:lnTo>
                <a:lnTo>
                  <a:pt x="941832" y="15240"/>
                </a:lnTo>
                <a:lnTo>
                  <a:pt x="941832" y="6096"/>
                </a:lnTo>
                <a:lnTo>
                  <a:pt x="960120" y="6096"/>
                </a:lnTo>
                <a:lnTo>
                  <a:pt x="960120" y="9144"/>
                </a:lnTo>
                <a:lnTo>
                  <a:pt x="963168" y="9144"/>
                </a:lnTo>
                <a:lnTo>
                  <a:pt x="966216" y="6096"/>
                </a:lnTo>
                <a:close/>
              </a:path>
              <a:path w="1054734" h="40004">
                <a:moveTo>
                  <a:pt x="984504" y="0"/>
                </a:moveTo>
                <a:lnTo>
                  <a:pt x="975360" y="0"/>
                </a:lnTo>
                <a:lnTo>
                  <a:pt x="975360" y="39624"/>
                </a:lnTo>
                <a:lnTo>
                  <a:pt x="984504" y="39624"/>
                </a:lnTo>
                <a:lnTo>
                  <a:pt x="984504" y="0"/>
                </a:lnTo>
                <a:close/>
              </a:path>
              <a:path w="1054734" h="40004">
                <a:moveTo>
                  <a:pt x="1054608" y="0"/>
                </a:moveTo>
                <a:lnTo>
                  <a:pt x="1047902" y="0"/>
                </a:lnTo>
                <a:lnTo>
                  <a:pt x="1035824" y="17894"/>
                </a:lnTo>
                <a:lnTo>
                  <a:pt x="1026439" y="0"/>
                </a:lnTo>
                <a:lnTo>
                  <a:pt x="987552" y="0"/>
                </a:lnTo>
                <a:lnTo>
                  <a:pt x="987552" y="6388"/>
                </a:lnTo>
                <a:lnTo>
                  <a:pt x="1000963" y="6388"/>
                </a:lnTo>
                <a:lnTo>
                  <a:pt x="1000963" y="39624"/>
                </a:lnTo>
                <a:lnTo>
                  <a:pt x="1007668" y="39624"/>
                </a:lnTo>
                <a:lnTo>
                  <a:pt x="1007668" y="6388"/>
                </a:lnTo>
                <a:lnTo>
                  <a:pt x="1019733" y="6388"/>
                </a:lnTo>
                <a:lnTo>
                  <a:pt x="1031798" y="24282"/>
                </a:lnTo>
                <a:lnTo>
                  <a:pt x="1031798" y="39624"/>
                </a:lnTo>
                <a:lnTo>
                  <a:pt x="1038504" y="39624"/>
                </a:lnTo>
                <a:lnTo>
                  <a:pt x="1038504" y="24282"/>
                </a:lnTo>
                <a:lnTo>
                  <a:pt x="1054608" y="3835"/>
                </a:lnTo>
                <a:lnTo>
                  <a:pt x="1054608" y="0"/>
                </a:lnTo>
                <a:close/>
              </a:path>
            </a:pathLst>
          </a:custGeom>
          <a:solidFill>
            <a:srgbClr val="3D0F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092440" y="268223"/>
            <a:ext cx="780415" cy="283845"/>
          </a:xfrm>
          <a:custGeom>
            <a:avLst/>
            <a:gdLst/>
            <a:ahLst/>
            <a:cxnLst/>
            <a:rect l="l" t="t" r="r" b="b"/>
            <a:pathLst>
              <a:path w="780415" h="283845">
                <a:moveTo>
                  <a:pt x="252984" y="277723"/>
                </a:moveTo>
                <a:lnTo>
                  <a:pt x="222313" y="198183"/>
                </a:lnTo>
                <a:lnTo>
                  <a:pt x="213474" y="175260"/>
                </a:lnTo>
                <a:lnTo>
                  <a:pt x="163042" y="44488"/>
                </a:lnTo>
                <a:lnTo>
                  <a:pt x="161963" y="41694"/>
                </a:lnTo>
                <a:lnTo>
                  <a:pt x="161963" y="175260"/>
                </a:lnTo>
                <a:lnTo>
                  <a:pt x="66929" y="175260"/>
                </a:lnTo>
                <a:lnTo>
                  <a:pt x="113779" y="44488"/>
                </a:lnTo>
                <a:lnTo>
                  <a:pt x="161963" y="175260"/>
                </a:lnTo>
                <a:lnTo>
                  <a:pt x="161963" y="41694"/>
                </a:lnTo>
                <a:lnTo>
                  <a:pt x="145897" y="0"/>
                </a:lnTo>
                <a:lnTo>
                  <a:pt x="104406" y="0"/>
                </a:lnTo>
                <a:lnTo>
                  <a:pt x="0" y="280416"/>
                </a:lnTo>
                <a:lnTo>
                  <a:pt x="29451" y="280416"/>
                </a:lnTo>
                <a:lnTo>
                  <a:pt x="57556" y="198183"/>
                </a:lnTo>
                <a:lnTo>
                  <a:pt x="171335" y="198183"/>
                </a:lnTo>
                <a:lnTo>
                  <a:pt x="199440" y="277723"/>
                </a:lnTo>
                <a:lnTo>
                  <a:pt x="252984" y="277723"/>
                </a:lnTo>
                <a:close/>
              </a:path>
              <a:path w="780415" h="283845">
                <a:moveTo>
                  <a:pt x="518147" y="66141"/>
                </a:moveTo>
                <a:lnTo>
                  <a:pt x="496036" y="31496"/>
                </a:lnTo>
                <a:lnTo>
                  <a:pt x="456145" y="7480"/>
                </a:lnTo>
                <a:lnTo>
                  <a:pt x="413893" y="0"/>
                </a:lnTo>
                <a:lnTo>
                  <a:pt x="361391" y="7823"/>
                </a:lnTo>
                <a:lnTo>
                  <a:pt x="318452" y="29235"/>
                </a:lnTo>
                <a:lnTo>
                  <a:pt x="286270" y="61239"/>
                </a:lnTo>
                <a:lnTo>
                  <a:pt x="266077" y="100787"/>
                </a:lnTo>
                <a:lnTo>
                  <a:pt x="259067" y="144881"/>
                </a:lnTo>
                <a:lnTo>
                  <a:pt x="265722" y="188328"/>
                </a:lnTo>
                <a:lnTo>
                  <a:pt x="284949" y="226326"/>
                </a:lnTo>
                <a:lnTo>
                  <a:pt x="315709" y="256463"/>
                </a:lnTo>
                <a:lnTo>
                  <a:pt x="356946" y="276313"/>
                </a:lnTo>
                <a:lnTo>
                  <a:pt x="407568" y="283464"/>
                </a:lnTo>
                <a:lnTo>
                  <a:pt x="436841" y="281012"/>
                </a:lnTo>
                <a:lnTo>
                  <a:pt x="466407" y="273227"/>
                </a:lnTo>
                <a:lnTo>
                  <a:pt x="494207" y="259549"/>
                </a:lnTo>
                <a:lnTo>
                  <a:pt x="518147" y="239369"/>
                </a:lnTo>
                <a:lnTo>
                  <a:pt x="508673" y="226771"/>
                </a:lnTo>
                <a:lnTo>
                  <a:pt x="487299" y="240157"/>
                </a:lnTo>
                <a:lnTo>
                  <a:pt x="465632" y="251180"/>
                </a:lnTo>
                <a:lnTo>
                  <a:pt x="443357" y="258660"/>
                </a:lnTo>
                <a:lnTo>
                  <a:pt x="420204" y="261416"/>
                </a:lnTo>
                <a:lnTo>
                  <a:pt x="374942" y="251574"/>
                </a:lnTo>
                <a:lnTo>
                  <a:pt x="340042" y="225196"/>
                </a:lnTo>
                <a:lnTo>
                  <a:pt x="317576" y="187007"/>
                </a:lnTo>
                <a:lnTo>
                  <a:pt x="309626" y="141732"/>
                </a:lnTo>
                <a:lnTo>
                  <a:pt x="316585" y="99606"/>
                </a:lnTo>
                <a:lnTo>
                  <a:pt x="336880" y="62204"/>
                </a:lnTo>
                <a:lnTo>
                  <a:pt x="369608" y="35433"/>
                </a:lnTo>
                <a:lnTo>
                  <a:pt x="413893" y="25196"/>
                </a:lnTo>
                <a:lnTo>
                  <a:pt x="428993" y="26428"/>
                </a:lnTo>
                <a:lnTo>
                  <a:pt x="444690" y="30314"/>
                </a:lnTo>
                <a:lnTo>
                  <a:pt x="459206" y="37160"/>
                </a:lnTo>
                <a:lnTo>
                  <a:pt x="470763" y="47244"/>
                </a:lnTo>
                <a:lnTo>
                  <a:pt x="464439" y="53543"/>
                </a:lnTo>
                <a:lnTo>
                  <a:pt x="461276" y="59842"/>
                </a:lnTo>
                <a:lnTo>
                  <a:pt x="461276" y="66141"/>
                </a:lnTo>
                <a:lnTo>
                  <a:pt x="463499" y="77216"/>
                </a:lnTo>
                <a:lnTo>
                  <a:pt x="469569" y="86220"/>
                </a:lnTo>
                <a:lnTo>
                  <a:pt x="478612" y="92278"/>
                </a:lnTo>
                <a:lnTo>
                  <a:pt x="489712" y="94488"/>
                </a:lnTo>
                <a:lnTo>
                  <a:pt x="500824" y="92278"/>
                </a:lnTo>
                <a:lnTo>
                  <a:pt x="509854" y="86220"/>
                </a:lnTo>
                <a:lnTo>
                  <a:pt x="515924" y="77216"/>
                </a:lnTo>
                <a:lnTo>
                  <a:pt x="518147" y="66141"/>
                </a:lnTo>
                <a:close/>
              </a:path>
              <a:path w="780415" h="283845">
                <a:moveTo>
                  <a:pt x="780288" y="0"/>
                </a:moveTo>
                <a:lnTo>
                  <a:pt x="748499" y="0"/>
                </a:lnTo>
                <a:lnTo>
                  <a:pt x="748499" y="178358"/>
                </a:lnTo>
                <a:lnTo>
                  <a:pt x="742924" y="213652"/>
                </a:lnTo>
                <a:lnTo>
                  <a:pt x="727837" y="238480"/>
                </a:lnTo>
                <a:lnTo>
                  <a:pt x="705586" y="253161"/>
                </a:lnTo>
                <a:lnTo>
                  <a:pt x="678573" y="257987"/>
                </a:lnTo>
                <a:lnTo>
                  <a:pt x="648868" y="252717"/>
                </a:lnTo>
                <a:lnTo>
                  <a:pt x="626922" y="237286"/>
                </a:lnTo>
                <a:lnTo>
                  <a:pt x="613308" y="212305"/>
                </a:lnTo>
                <a:lnTo>
                  <a:pt x="608647" y="178358"/>
                </a:lnTo>
                <a:lnTo>
                  <a:pt x="608647" y="0"/>
                </a:lnTo>
                <a:lnTo>
                  <a:pt x="557784" y="0"/>
                </a:lnTo>
                <a:lnTo>
                  <a:pt x="557784" y="175171"/>
                </a:lnTo>
                <a:lnTo>
                  <a:pt x="568109" y="229717"/>
                </a:lnTo>
                <a:lnTo>
                  <a:pt x="595122" y="262763"/>
                </a:lnTo>
                <a:lnTo>
                  <a:pt x="632879" y="279095"/>
                </a:lnTo>
                <a:lnTo>
                  <a:pt x="675398" y="283464"/>
                </a:lnTo>
                <a:lnTo>
                  <a:pt x="705192" y="279539"/>
                </a:lnTo>
                <a:lnTo>
                  <a:pt x="739749" y="263956"/>
                </a:lnTo>
                <a:lnTo>
                  <a:pt x="768362" y="231063"/>
                </a:lnTo>
                <a:lnTo>
                  <a:pt x="780288" y="175171"/>
                </a:lnTo>
                <a:lnTo>
                  <a:pt x="780288" y="0"/>
                </a:lnTo>
                <a:close/>
              </a:path>
            </a:pathLst>
          </a:custGeom>
          <a:solidFill>
            <a:srgbClr val="3D0F5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bg object 2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88592" y="1975103"/>
            <a:ext cx="5730239" cy="268833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84452" y="719434"/>
            <a:ext cx="5975095" cy="453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05050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3916"/>
            <a:ext cx="6400800" cy="12874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1">
                <a:solidFill>
                  <a:srgbClr val="3D393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05050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50" b="0" i="1">
                <a:solidFill>
                  <a:srgbClr val="3D393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05050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4465"/>
            <a:ext cx="3977640" cy="33989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4465"/>
            <a:ext cx="3977640" cy="33989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05050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3"/>
            <a:ext cx="4928870" cy="363220"/>
          </a:xfrm>
          <a:custGeom>
            <a:avLst/>
            <a:gdLst/>
            <a:ahLst/>
            <a:cxnLst/>
            <a:rect l="l" t="t" r="r" b="b"/>
            <a:pathLst>
              <a:path w="4928870" h="363220">
                <a:moveTo>
                  <a:pt x="4928679" y="0"/>
                </a:moveTo>
                <a:lnTo>
                  <a:pt x="0" y="0"/>
                </a:lnTo>
                <a:lnTo>
                  <a:pt x="0" y="362712"/>
                </a:lnTo>
                <a:lnTo>
                  <a:pt x="4573079" y="362712"/>
                </a:lnTo>
                <a:lnTo>
                  <a:pt x="4928679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5014" y="4785355"/>
            <a:ext cx="4569460" cy="360045"/>
          </a:xfrm>
          <a:custGeom>
            <a:avLst/>
            <a:gdLst/>
            <a:ahLst/>
            <a:cxnLst/>
            <a:rect l="l" t="t" r="r" b="b"/>
            <a:pathLst>
              <a:path w="4569459" h="360045">
                <a:moveTo>
                  <a:pt x="4568990" y="0"/>
                </a:moveTo>
                <a:lnTo>
                  <a:pt x="355498" y="0"/>
                </a:lnTo>
                <a:lnTo>
                  <a:pt x="0" y="359663"/>
                </a:lnTo>
                <a:lnTo>
                  <a:pt x="4568990" y="359663"/>
                </a:lnTo>
                <a:lnTo>
                  <a:pt x="4568990" y="0"/>
                </a:lnTo>
                <a:close/>
              </a:path>
            </a:pathLst>
          </a:custGeom>
          <a:solidFill>
            <a:srgbClr val="E8E3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7818119" y="268223"/>
            <a:ext cx="219710" cy="287020"/>
          </a:xfrm>
          <a:custGeom>
            <a:avLst/>
            <a:gdLst/>
            <a:ahLst/>
            <a:cxnLst/>
            <a:rect l="l" t="t" r="r" b="b"/>
            <a:pathLst>
              <a:path w="219709" h="287020">
                <a:moveTo>
                  <a:pt x="219455" y="0"/>
                </a:moveTo>
                <a:lnTo>
                  <a:pt x="0" y="0"/>
                </a:lnTo>
                <a:lnTo>
                  <a:pt x="0" y="127342"/>
                </a:lnTo>
                <a:lnTo>
                  <a:pt x="7445" y="175490"/>
                </a:lnTo>
                <a:lnTo>
                  <a:pt x="28998" y="221253"/>
                </a:lnTo>
                <a:lnTo>
                  <a:pt x="63484" y="259852"/>
                </a:lnTo>
                <a:lnTo>
                  <a:pt x="109727" y="286512"/>
                </a:lnTo>
                <a:lnTo>
                  <a:pt x="155971" y="259852"/>
                </a:lnTo>
                <a:lnTo>
                  <a:pt x="190457" y="221253"/>
                </a:lnTo>
                <a:lnTo>
                  <a:pt x="212010" y="175490"/>
                </a:lnTo>
                <a:lnTo>
                  <a:pt x="219455" y="127342"/>
                </a:lnTo>
                <a:lnTo>
                  <a:pt x="219455" y="0"/>
                </a:lnTo>
                <a:close/>
              </a:path>
            </a:pathLst>
          </a:custGeom>
          <a:solidFill>
            <a:srgbClr val="F2120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57743" y="304794"/>
            <a:ext cx="140207" cy="182879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7818120" y="600455"/>
            <a:ext cx="1054735" cy="40005"/>
          </a:xfrm>
          <a:custGeom>
            <a:avLst/>
            <a:gdLst/>
            <a:ahLst/>
            <a:cxnLst/>
            <a:rect l="l" t="t" r="r" b="b"/>
            <a:pathLst>
              <a:path w="1054734" h="40004">
                <a:moveTo>
                  <a:pt x="39624" y="39624"/>
                </a:moveTo>
                <a:lnTo>
                  <a:pt x="36334" y="30670"/>
                </a:lnTo>
                <a:lnTo>
                  <a:pt x="33997" y="24282"/>
                </a:lnTo>
                <a:lnTo>
                  <a:pt x="27736" y="7226"/>
                </a:lnTo>
                <a:lnTo>
                  <a:pt x="27736" y="24282"/>
                </a:lnTo>
                <a:lnTo>
                  <a:pt x="11887" y="24282"/>
                </a:lnTo>
                <a:lnTo>
                  <a:pt x="21132" y="6388"/>
                </a:lnTo>
                <a:lnTo>
                  <a:pt x="27736" y="24282"/>
                </a:lnTo>
                <a:lnTo>
                  <a:pt x="27736" y="7226"/>
                </a:lnTo>
                <a:lnTo>
                  <a:pt x="27432" y="6388"/>
                </a:lnTo>
                <a:lnTo>
                  <a:pt x="25095" y="0"/>
                </a:lnTo>
                <a:lnTo>
                  <a:pt x="18491" y="0"/>
                </a:lnTo>
                <a:lnTo>
                  <a:pt x="0" y="39624"/>
                </a:lnTo>
                <a:lnTo>
                  <a:pt x="5283" y="39624"/>
                </a:lnTo>
                <a:lnTo>
                  <a:pt x="9245" y="30670"/>
                </a:lnTo>
                <a:lnTo>
                  <a:pt x="30378" y="30670"/>
                </a:lnTo>
                <a:lnTo>
                  <a:pt x="34340" y="39624"/>
                </a:lnTo>
                <a:lnTo>
                  <a:pt x="39624" y="39624"/>
                </a:lnTo>
                <a:close/>
              </a:path>
              <a:path w="1054734" h="40004">
                <a:moveTo>
                  <a:pt x="73139" y="0"/>
                </a:moveTo>
                <a:lnTo>
                  <a:pt x="67043" y="0"/>
                </a:lnTo>
                <a:lnTo>
                  <a:pt x="67043" y="24384"/>
                </a:lnTo>
                <a:lnTo>
                  <a:pt x="67043" y="30480"/>
                </a:lnTo>
                <a:lnTo>
                  <a:pt x="63995" y="33528"/>
                </a:lnTo>
                <a:lnTo>
                  <a:pt x="54851" y="33528"/>
                </a:lnTo>
                <a:lnTo>
                  <a:pt x="48755" y="30480"/>
                </a:lnTo>
                <a:lnTo>
                  <a:pt x="48755" y="0"/>
                </a:lnTo>
                <a:lnTo>
                  <a:pt x="42659" y="0"/>
                </a:lnTo>
                <a:lnTo>
                  <a:pt x="42659" y="33528"/>
                </a:lnTo>
                <a:lnTo>
                  <a:pt x="51803" y="39624"/>
                </a:lnTo>
                <a:lnTo>
                  <a:pt x="67043" y="39624"/>
                </a:lnTo>
                <a:lnTo>
                  <a:pt x="73139" y="33528"/>
                </a:lnTo>
                <a:lnTo>
                  <a:pt x="73139" y="0"/>
                </a:lnTo>
                <a:close/>
              </a:path>
              <a:path w="1054734" h="40004">
                <a:moveTo>
                  <a:pt x="115824" y="6096"/>
                </a:moveTo>
                <a:lnTo>
                  <a:pt x="112776" y="3048"/>
                </a:lnTo>
                <a:lnTo>
                  <a:pt x="106680" y="0"/>
                </a:lnTo>
                <a:lnTo>
                  <a:pt x="91440" y="0"/>
                </a:lnTo>
                <a:lnTo>
                  <a:pt x="85344" y="6096"/>
                </a:lnTo>
                <a:lnTo>
                  <a:pt x="85344" y="18288"/>
                </a:lnTo>
                <a:lnTo>
                  <a:pt x="94488" y="21336"/>
                </a:lnTo>
                <a:lnTo>
                  <a:pt x="106680" y="21336"/>
                </a:lnTo>
                <a:lnTo>
                  <a:pt x="109728" y="24384"/>
                </a:lnTo>
                <a:lnTo>
                  <a:pt x="109728" y="33528"/>
                </a:lnTo>
                <a:lnTo>
                  <a:pt x="91440" y="33528"/>
                </a:lnTo>
                <a:lnTo>
                  <a:pt x="88392" y="27432"/>
                </a:lnTo>
                <a:lnTo>
                  <a:pt x="85344" y="30480"/>
                </a:lnTo>
                <a:lnTo>
                  <a:pt x="88392" y="36576"/>
                </a:lnTo>
                <a:lnTo>
                  <a:pt x="94488" y="39624"/>
                </a:lnTo>
                <a:lnTo>
                  <a:pt x="109728" y="39624"/>
                </a:lnTo>
                <a:lnTo>
                  <a:pt x="115824" y="36576"/>
                </a:lnTo>
                <a:lnTo>
                  <a:pt x="115824" y="18288"/>
                </a:lnTo>
                <a:lnTo>
                  <a:pt x="109728" y="18288"/>
                </a:lnTo>
                <a:lnTo>
                  <a:pt x="100584" y="15240"/>
                </a:lnTo>
                <a:lnTo>
                  <a:pt x="91440" y="15240"/>
                </a:lnTo>
                <a:lnTo>
                  <a:pt x="91440" y="6096"/>
                </a:lnTo>
                <a:lnTo>
                  <a:pt x="109728" y="6096"/>
                </a:lnTo>
                <a:lnTo>
                  <a:pt x="109728" y="9144"/>
                </a:lnTo>
                <a:lnTo>
                  <a:pt x="115824" y="6096"/>
                </a:lnTo>
                <a:close/>
              </a:path>
              <a:path w="1054734" h="40004">
                <a:moveTo>
                  <a:pt x="152400" y="12"/>
                </a:moveTo>
                <a:lnTo>
                  <a:pt x="118872" y="12"/>
                </a:lnTo>
                <a:lnTo>
                  <a:pt x="118872" y="6400"/>
                </a:lnTo>
                <a:lnTo>
                  <a:pt x="132842" y="6400"/>
                </a:lnTo>
                <a:lnTo>
                  <a:pt x="132842" y="39636"/>
                </a:lnTo>
                <a:lnTo>
                  <a:pt x="139827" y="39636"/>
                </a:lnTo>
                <a:lnTo>
                  <a:pt x="139827" y="6400"/>
                </a:lnTo>
                <a:lnTo>
                  <a:pt x="152400" y="6400"/>
                </a:lnTo>
                <a:lnTo>
                  <a:pt x="152400" y="12"/>
                </a:lnTo>
                <a:close/>
              </a:path>
              <a:path w="1054734" h="40004">
                <a:moveTo>
                  <a:pt x="192024" y="39624"/>
                </a:moveTo>
                <a:lnTo>
                  <a:pt x="179832" y="24384"/>
                </a:lnTo>
                <a:lnTo>
                  <a:pt x="185928" y="24384"/>
                </a:lnTo>
                <a:lnTo>
                  <a:pt x="188976" y="18288"/>
                </a:lnTo>
                <a:lnTo>
                  <a:pt x="188976" y="6096"/>
                </a:lnTo>
                <a:lnTo>
                  <a:pt x="185928" y="0"/>
                </a:lnTo>
                <a:lnTo>
                  <a:pt x="182880" y="0"/>
                </a:lnTo>
                <a:lnTo>
                  <a:pt x="182880" y="6096"/>
                </a:lnTo>
                <a:lnTo>
                  <a:pt x="182880" y="18288"/>
                </a:lnTo>
                <a:lnTo>
                  <a:pt x="164592" y="18288"/>
                </a:lnTo>
                <a:lnTo>
                  <a:pt x="164592" y="6096"/>
                </a:lnTo>
                <a:lnTo>
                  <a:pt x="182880" y="6096"/>
                </a:lnTo>
                <a:lnTo>
                  <a:pt x="182880" y="0"/>
                </a:lnTo>
                <a:lnTo>
                  <a:pt x="158496" y="0"/>
                </a:lnTo>
                <a:lnTo>
                  <a:pt x="158496" y="39624"/>
                </a:lnTo>
                <a:lnTo>
                  <a:pt x="164592" y="39624"/>
                </a:lnTo>
                <a:lnTo>
                  <a:pt x="164592" y="24384"/>
                </a:lnTo>
                <a:lnTo>
                  <a:pt x="173736" y="24384"/>
                </a:lnTo>
                <a:lnTo>
                  <a:pt x="185928" y="39624"/>
                </a:lnTo>
                <a:lnTo>
                  <a:pt x="192024" y="39624"/>
                </a:lnTo>
                <a:close/>
              </a:path>
              <a:path w="1054734" h="40004">
                <a:moveTo>
                  <a:pt x="237744" y="39624"/>
                </a:moveTo>
                <a:lnTo>
                  <a:pt x="234010" y="30670"/>
                </a:lnTo>
                <a:lnTo>
                  <a:pt x="231343" y="24282"/>
                </a:lnTo>
                <a:lnTo>
                  <a:pt x="223977" y="6604"/>
                </a:lnTo>
                <a:lnTo>
                  <a:pt x="223977" y="24282"/>
                </a:lnTo>
                <a:lnTo>
                  <a:pt x="208838" y="24282"/>
                </a:lnTo>
                <a:lnTo>
                  <a:pt x="218465" y="6388"/>
                </a:lnTo>
                <a:lnTo>
                  <a:pt x="223977" y="24282"/>
                </a:lnTo>
                <a:lnTo>
                  <a:pt x="223977" y="6604"/>
                </a:lnTo>
                <a:lnTo>
                  <a:pt x="223888" y="6388"/>
                </a:lnTo>
                <a:lnTo>
                  <a:pt x="221221" y="0"/>
                </a:lnTo>
                <a:lnTo>
                  <a:pt x="214337" y="0"/>
                </a:lnTo>
                <a:lnTo>
                  <a:pt x="195072" y="39624"/>
                </a:lnTo>
                <a:lnTo>
                  <a:pt x="201955" y="39624"/>
                </a:lnTo>
                <a:lnTo>
                  <a:pt x="204698" y="30670"/>
                </a:lnTo>
                <a:lnTo>
                  <a:pt x="228104" y="30670"/>
                </a:lnTo>
                <a:lnTo>
                  <a:pt x="230860" y="39624"/>
                </a:lnTo>
                <a:lnTo>
                  <a:pt x="237744" y="39624"/>
                </a:lnTo>
                <a:close/>
              </a:path>
              <a:path w="1054734" h="40004">
                <a:moveTo>
                  <a:pt x="271272" y="33235"/>
                </a:moveTo>
                <a:lnTo>
                  <a:pt x="249059" y="33235"/>
                </a:lnTo>
                <a:lnTo>
                  <a:pt x="249059" y="0"/>
                </a:lnTo>
                <a:lnTo>
                  <a:pt x="243840" y="0"/>
                </a:lnTo>
                <a:lnTo>
                  <a:pt x="243840" y="39624"/>
                </a:lnTo>
                <a:lnTo>
                  <a:pt x="271272" y="39624"/>
                </a:lnTo>
                <a:lnTo>
                  <a:pt x="271272" y="33235"/>
                </a:lnTo>
                <a:close/>
              </a:path>
              <a:path w="1054734" h="40004">
                <a:moveTo>
                  <a:pt x="280416" y="0"/>
                </a:moveTo>
                <a:lnTo>
                  <a:pt x="274320" y="0"/>
                </a:lnTo>
                <a:lnTo>
                  <a:pt x="274320" y="39624"/>
                </a:lnTo>
                <a:lnTo>
                  <a:pt x="280416" y="39624"/>
                </a:lnTo>
                <a:lnTo>
                  <a:pt x="280416" y="0"/>
                </a:lnTo>
                <a:close/>
              </a:path>
              <a:path w="1054734" h="40004">
                <a:moveTo>
                  <a:pt x="332219" y="39624"/>
                </a:moveTo>
                <a:lnTo>
                  <a:pt x="327837" y="30670"/>
                </a:lnTo>
                <a:lnTo>
                  <a:pt x="324713" y="24282"/>
                </a:lnTo>
                <a:lnTo>
                  <a:pt x="318363" y="11315"/>
                </a:lnTo>
                <a:lnTo>
                  <a:pt x="318363" y="24282"/>
                </a:lnTo>
                <a:lnTo>
                  <a:pt x="303123" y="24282"/>
                </a:lnTo>
                <a:lnTo>
                  <a:pt x="308673" y="6388"/>
                </a:lnTo>
                <a:lnTo>
                  <a:pt x="318363" y="24282"/>
                </a:lnTo>
                <a:lnTo>
                  <a:pt x="318363" y="11315"/>
                </a:lnTo>
                <a:lnTo>
                  <a:pt x="315950" y="6388"/>
                </a:lnTo>
                <a:lnTo>
                  <a:pt x="312826" y="0"/>
                </a:lnTo>
                <a:lnTo>
                  <a:pt x="305904" y="0"/>
                </a:lnTo>
                <a:lnTo>
                  <a:pt x="286499" y="39624"/>
                </a:lnTo>
                <a:lnTo>
                  <a:pt x="296202" y="39624"/>
                </a:lnTo>
                <a:lnTo>
                  <a:pt x="298970" y="30670"/>
                </a:lnTo>
                <a:lnTo>
                  <a:pt x="318363" y="30670"/>
                </a:lnTo>
                <a:lnTo>
                  <a:pt x="322529" y="39624"/>
                </a:lnTo>
                <a:lnTo>
                  <a:pt x="332219" y="39624"/>
                </a:lnTo>
                <a:close/>
              </a:path>
              <a:path w="1054734" h="40004">
                <a:moveTo>
                  <a:pt x="368795" y="0"/>
                </a:moveTo>
                <a:lnTo>
                  <a:pt x="363499" y="0"/>
                </a:lnTo>
                <a:lnTo>
                  <a:pt x="363499" y="26847"/>
                </a:lnTo>
                <a:lnTo>
                  <a:pt x="340969" y="0"/>
                </a:lnTo>
                <a:lnTo>
                  <a:pt x="338315" y="0"/>
                </a:lnTo>
                <a:lnTo>
                  <a:pt x="338315" y="39624"/>
                </a:lnTo>
                <a:lnTo>
                  <a:pt x="343623" y="39624"/>
                </a:lnTo>
                <a:lnTo>
                  <a:pt x="343623" y="12788"/>
                </a:lnTo>
                <a:lnTo>
                  <a:pt x="366153" y="39624"/>
                </a:lnTo>
                <a:lnTo>
                  <a:pt x="368795" y="39624"/>
                </a:lnTo>
                <a:lnTo>
                  <a:pt x="368795" y="0"/>
                </a:lnTo>
                <a:close/>
              </a:path>
              <a:path w="1054734" h="40004">
                <a:moveTo>
                  <a:pt x="435864" y="33528"/>
                </a:moveTo>
                <a:lnTo>
                  <a:pt x="429768" y="27432"/>
                </a:lnTo>
                <a:lnTo>
                  <a:pt x="429768" y="30480"/>
                </a:lnTo>
                <a:lnTo>
                  <a:pt x="426720" y="30480"/>
                </a:lnTo>
                <a:lnTo>
                  <a:pt x="423672" y="33528"/>
                </a:lnTo>
                <a:lnTo>
                  <a:pt x="408432" y="33528"/>
                </a:lnTo>
                <a:lnTo>
                  <a:pt x="405384" y="27432"/>
                </a:lnTo>
                <a:lnTo>
                  <a:pt x="405384" y="12192"/>
                </a:lnTo>
                <a:lnTo>
                  <a:pt x="411480" y="6096"/>
                </a:lnTo>
                <a:lnTo>
                  <a:pt x="426720" y="6096"/>
                </a:lnTo>
                <a:lnTo>
                  <a:pt x="429768" y="9144"/>
                </a:lnTo>
                <a:lnTo>
                  <a:pt x="432816" y="6096"/>
                </a:lnTo>
                <a:lnTo>
                  <a:pt x="429768" y="3048"/>
                </a:lnTo>
                <a:lnTo>
                  <a:pt x="423672" y="0"/>
                </a:lnTo>
                <a:lnTo>
                  <a:pt x="408432" y="0"/>
                </a:lnTo>
                <a:lnTo>
                  <a:pt x="405384" y="6096"/>
                </a:lnTo>
                <a:lnTo>
                  <a:pt x="402336" y="9144"/>
                </a:lnTo>
                <a:lnTo>
                  <a:pt x="399288" y="15240"/>
                </a:lnTo>
                <a:lnTo>
                  <a:pt x="399288" y="18288"/>
                </a:lnTo>
                <a:lnTo>
                  <a:pt x="400469" y="26771"/>
                </a:lnTo>
                <a:lnTo>
                  <a:pt x="404241" y="33528"/>
                </a:lnTo>
                <a:lnTo>
                  <a:pt x="410857" y="38011"/>
                </a:lnTo>
                <a:lnTo>
                  <a:pt x="420624" y="39624"/>
                </a:lnTo>
                <a:lnTo>
                  <a:pt x="423672" y="39624"/>
                </a:lnTo>
                <a:lnTo>
                  <a:pt x="429768" y="36576"/>
                </a:lnTo>
                <a:lnTo>
                  <a:pt x="432816" y="33528"/>
                </a:lnTo>
                <a:lnTo>
                  <a:pt x="435864" y="33528"/>
                </a:lnTo>
                <a:close/>
              </a:path>
              <a:path w="1054734" h="40004">
                <a:moveTo>
                  <a:pt x="481571" y="39624"/>
                </a:moveTo>
                <a:lnTo>
                  <a:pt x="477189" y="30670"/>
                </a:lnTo>
                <a:lnTo>
                  <a:pt x="474065" y="24282"/>
                </a:lnTo>
                <a:lnTo>
                  <a:pt x="465302" y="6388"/>
                </a:lnTo>
                <a:lnTo>
                  <a:pt x="464947" y="5664"/>
                </a:lnTo>
                <a:lnTo>
                  <a:pt x="464947" y="24282"/>
                </a:lnTo>
                <a:lnTo>
                  <a:pt x="448322" y="24282"/>
                </a:lnTo>
                <a:lnTo>
                  <a:pt x="458025" y="6388"/>
                </a:lnTo>
                <a:lnTo>
                  <a:pt x="464947" y="24282"/>
                </a:lnTo>
                <a:lnTo>
                  <a:pt x="464947" y="5664"/>
                </a:lnTo>
                <a:lnTo>
                  <a:pt x="462178" y="0"/>
                </a:lnTo>
                <a:lnTo>
                  <a:pt x="455256" y="0"/>
                </a:lnTo>
                <a:lnTo>
                  <a:pt x="435851" y="39624"/>
                </a:lnTo>
                <a:lnTo>
                  <a:pt x="442785" y="39624"/>
                </a:lnTo>
                <a:lnTo>
                  <a:pt x="448322" y="30670"/>
                </a:lnTo>
                <a:lnTo>
                  <a:pt x="469099" y="30670"/>
                </a:lnTo>
                <a:lnTo>
                  <a:pt x="471881" y="39624"/>
                </a:lnTo>
                <a:lnTo>
                  <a:pt x="481571" y="39624"/>
                </a:lnTo>
                <a:close/>
              </a:path>
              <a:path w="1054734" h="40004">
                <a:moveTo>
                  <a:pt x="509016" y="12"/>
                </a:moveTo>
                <a:lnTo>
                  <a:pt x="478536" y="12"/>
                </a:lnTo>
                <a:lnTo>
                  <a:pt x="478536" y="6400"/>
                </a:lnTo>
                <a:lnTo>
                  <a:pt x="490461" y="6400"/>
                </a:lnTo>
                <a:lnTo>
                  <a:pt x="490461" y="39636"/>
                </a:lnTo>
                <a:lnTo>
                  <a:pt x="497090" y="39636"/>
                </a:lnTo>
                <a:lnTo>
                  <a:pt x="497090" y="6400"/>
                </a:lnTo>
                <a:lnTo>
                  <a:pt x="509016" y="6400"/>
                </a:lnTo>
                <a:lnTo>
                  <a:pt x="509016" y="12"/>
                </a:lnTo>
                <a:close/>
              </a:path>
              <a:path w="1054734" h="40004">
                <a:moveTo>
                  <a:pt x="551688" y="0"/>
                </a:moveTo>
                <a:lnTo>
                  <a:pt x="544652" y="0"/>
                </a:lnTo>
                <a:lnTo>
                  <a:pt x="544652" y="15341"/>
                </a:lnTo>
                <a:lnTo>
                  <a:pt x="522147" y="15341"/>
                </a:lnTo>
                <a:lnTo>
                  <a:pt x="522147" y="0"/>
                </a:lnTo>
                <a:lnTo>
                  <a:pt x="515112" y="0"/>
                </a:lnTo>
                <a:lnTo>
                  <a:pt x="515112" y="39624"/>
                </a:lnTo>
                <a:lnTo>
                  <a:pt x="522147" y="39624"/>
                </a:lnTo>
                <a:lnTo>
                  <a:pt x="522147" y="21729"/>
                </a:lnTo>
                <a:lnTo>
                  <a:pt x="544652" y="21729"/>
                </a:lnTo>
                <a:lnTo>
                  <a:pt x="544652" y="39624"/>
                </a:lnTo>
                <a:lnTo>
                  <a:pt x="551688" y="39624"/>
                </a:lnTo>
                <a:lnTo>
                  <a:pt x="551688" y="0"/>
                </a:lnTo>
                <a:close/>
              </a:path>
              <a:path w="1054734" h="40004">
                <a:moveTo>
                  <a:pt x="600443" y="18288"/>
                </a:moveTo>
                <a:lnTo>
                  <a:pt x="593877" y="5003"/>
                </a:lnTo>
                <a:lnTo>
                  <a:pt x="593877" y="12192"/>
                </a:lnTo>
                <a:lnTo>
                  <a:pt x="593877" y="27432"/>
                </a:lnTo>
                <a:lnTo>
                  <a:pt x="587311" y="33528"/>
                </a:lnTo>
                <a:lnTo>
                  <a:pt x="567626" y="33528"/>
                </a:lnTo>
                <a:lnTo>
                  <a:pt x="564337" y="27432"/>
                </a:lnTo>
                <a:lnTo>
                  <a:pt x="564337" y="12192"/>
                </a:lnTo>
                <a:lnTo>
                  <a:pt x="567626" y="6096"/>
                </a:lnTo>
                <a:lnTo>
                  <a:pt x="587311" y="6096"/>
                </a:lnTo>
                <a:lnTo>
                  <a:pt x="593877" y="12192"/>
                </a:lnTo>
                <a:lnTo>
                  <a:pt x="593877" y="5003"/>
                </a:lnTo>
                <a:lnTo>
                  <a:pt x="587984" y="1574"/>
                </a:lnTo>
                <a:lnTo>
                  <a:pt x="577469" y="0"/>
                </a:lnTo>
                <a:lnTo>
                  <a:pt x="570242" y="1574"/>
                </a:lnTo>
                <a:lnTo>
                  <a:pt x="563930" y="5715"/>
                </a:lnTo>
                <a:lnTo>
                  <a:pt x="559473" y="11582"/>
                </a:lnTo>
                <a:lnTo>
                  <a:pt x="557771" y="18288"/>
                </a:lnTo>
                <a:lnTo>
                  <a:pt x="559003" y="26771"/>
                </a:lnTo>
                <a:lnTo>
                  <a:pt x="562698" y="33528"/>
                </a:lnTo>
                <a:lnTo>
                  <a:pt x="568858" y="38011"/>
                </a:lnTo>
                <a:lnTo>
                  <a:pt x="577469" y="39624"/>
                </a:lnTo>
                <a:lnTo>
                  <a:pt x="587984" y="38011"/>
                </a:lnTo>
                <a:lnTo>
                  <a:pt x="595109" y="33528"/>
                </a:lnTo>
                <a:lnTo>
                  <a:pt x="599160" y="26771"/>
                </a:lnTo>
                <a:lnTo>
                  <a:pt x="600443" y="18288"/>
                </a:lnTo>
                <a:close/>
              </a:path>
              <a:path w="1054734" h="40004">
                <a:moveTo>
                  <a:pt x="633984" y="33235"/>
                </a:moveTo>
                <a:lnTo>
                  <a:pt x="610425" y="33235"/>
                </a:lnTo>
                <a:lnTo>
                  <a:pt x="610425" y="0"/>
                </a:lnTo>
                <a:lnTo>
                  <a:pt x="603504" y="0"/>
                </a:lnTo>
                <a:lnTo>
                  <a:pt x="603504" y="39624"/>
                </a:lnTo>
                <a:lnTo>
                  <a:pt x="633984" y="39624"/>
                </a:lnTo>
                <a:lnTo>
                  <a:pt x="633984" y="33235"/>
                </a:lnTo>
                <a:close/>
              </a:path>
              <a:path w="1054734" h="40004">
                <a:moveTo>
                  <a:pt x="643140" y="0"/>
                </a:moveTo>
                <a:lnTo>
                  <a:pt x="637032" y="0"/>
                </a:lnTo>
                <a:lnTo>
                  <a:pt x="637032" y="39624"/>
                </a:lnTo>
                <a:lnTo>
                  <a:pt x="643140" y="39624"/>
                </a:lnTo>
                <a:lnTo>
                  <a:pt x="643140" y="0"/>
                </a:lnTo>
                <a:close/>
              </a:path>
              <a:path w="1054734" h="40004">
                <a:moveTo>
                  <a:pt x="688848" y="6096"/>
                </a:moveTo>
                <a:lnTo>
                  <a:pt x="682193" y="3048"/>
                </a:lnTo>
                <a:lnTo>
                  <a:pt x="678865" y="0"/>
                </a:lnTo>
                <a:lnTo>
                  <a:pt x="662241" y="0"/>
                </a:lnTo>
                <a:lnTo>
                  <a:pt x="652272" y="9144"/>
                </a:lnTo>
                <a:lnTo>
                  <a:pt x="652272" y="18288"/>
                </a:lnTo>
                <a:lnTo>
                  <a:pt x="653516" y="26771"/>
                </a:lnTo>
                <a:lnTo>
                  <a:pt x="657250" y="33528"/>
                </a:lnTo>
                <a:lnTo>
                  <a:pt x="663486" y="38011"/>
                </a:lnTo>
                <a:lnTo>
                  <a:pt x="672223" y="39624"/>
                </a:lnTo>
                <a:lnTo>
                  <a:pt x="678865" y="39624"/>
                </a:lnTo>
                <a:lnTo>
                  <a:pt x="685520" y="36576"/>
                </a:lnTo>
                <a:lnTo>
                  <a:pt x="688848" y="33528"/>
                </a:lnTo>
                <a:lnTo>
                  <a:pt x="685520" y="27432"/>
                </a:lnTo>
                <a:lnTo>
                  <a:pt x="682193" y="30480"/>
                </a:lnTo>
                <a:lnTo>
                  <a:pt x="675538" y="33528"/>
                </a:lnTo>
                <a:lnTo>
                  <a:pt x="662241" y="33528"/>
                </a:lnTo>
                <a:lnTo>
                  <a:pt x="658914" y="27432"/>
                </a:lnTo>
                <a:lnTo>
                  <a:pt x="658914" y="12192"/>
                </a:lnTo>
                <a:lnTo>
                  <a:pt x="662241" y="6096"/>
                </a:lnTo>
                <a:lnTo>
                  <a:pt x="678865" y="6096"/>
                </a:lnTo>
                <a:lnTo>
                  <a:pt x="682193" y="9144"/>
                </a:lnTo>
                <a:lnTo>
                  <a:pt x="685520" y="9144"/>
                </a:lnTo>
                <a:lnTo>
                  <a:pt x="688848" y="6096"/>
                </a:lnTo>
                <a:close/>
              </a:path>
              <a:path w="1054734" h="40004">
                <a:moveTo>
                  <a:pt x="749808" y="0"/>
                </a:moveTo>
                <a:lnTo>
                  <a:pt x="743153" y="0"/>
                </a:lnTo>
                <a:lnTo>
                  <a:pt x="743153" y="24384"/>
                </a:lnTo>
                <a:lnTo>
                  <a:pt x="743153" y="30480"/>
                </a:lnTo>
                <a:lnTo>
                  <a:pt x="736498" y="33528"/>
                </a:lnTo>
                <a:lnTo>
                  <a:pt x="726528" y="33528"/>
                </a:lnTo>
                <a:lnTo>
                  <a:pt x="719874" y="30480"/>
                </a:lnTo>
                <a:lnTo>
                  <a:pt x="719874" y="0"/>
                </a:lnTo>
                <a:lnTo>
                  <a:pt x="713232" y="0"/>
                </a:lnTo>
                <a:lnTo>
                  <a:pt x="713232" y="33528"/>
                </a:lnTo>
                <a:lnTo>
                  <a:pt x="723201" y="39624"/>
                </a:lnTo>
                <a:lnTo>
                  <a:pt x="739825" y="39624"/>
                </a:lnTo>
                <a:lnTo>
                  <a:pt x="749808" y="33528"/>
                </a:lnTo>
                <a:lnTo>
                  <a:pt x="749808" y="0"/>
                </a:lnTo>
                <a:close/>
              </a:path>
              <a:path w="1054734" h="40004">
                <a:moveTo>
                  <a:pt x="789419" y="0"/>
                </a:moveTo>
                <a:lnTo>
                  <a:pt x="784123" y="0"/>
                </a:lnTo>
                <a:lnTo>
                  <a:pt x="784123" y="26847"/>
                </a:lnTo>
                <a:lnTo>
                  <a:pt x="761593" y="0"/>
                </a:lnTo>
                <a:lnTo>
                  <a:pt x="758939" y="0"/>
                </a:lnTo>
                <a:lnTo>
                  <a:pt x="758939" y="39624"/>
                </a:lnTo>
                <a:lnTo>
                  <a:pt x="764247" y="39624"/>
                </a:lnTo>
                <a:lnTo>
                  <a:pt x="764247" y="12788"/>
                </a:lnTo>
                <a:lnTo>
                  <a:pt x="786777" y="39624"/>
                </a:lnTo>
                <a:lnTo>
                  <a:pt x="789419" y="39624"/>
                </a:lnTo>
                <a:lnTo>
                  <a:pt x="789419" y="0"/>
                </a:lnTo>
                <a:close/>
              </a:path>
              <a:path w="1054734" h="40004">
                <a:moveTo>
                  <a:pt x="807732" y="0"/>
                </a:moveTo>
                <a:lnTo>
                  <a:pt x="801624" y="0"/>
                </a:lnTo>
                <a:lnTo>
                  <a:pt x="801624" y="39624"/>
                </a:lnTo>
                <a:lnTo>
                  <a:pt x="807732" y="39624"/>
                </a:lnTo>
                <a:lnTo>
                  <a:pt x="807732" y="0"/>
                </a:lnTo>
                <a:close/>
              </a:path>
              <a:path w="1054734" h="40004">
                <a:moveTo>
                  <a:pt x="853427" y="0"/>
                </a:moveTo>
                <a:lnTo>
                  <a:pt x="846594" y="0"/>
                </a:lnTo>
                <a:lnTo>
                  <a:pt x="832929" y="30670"/>
                </a:lnTo>
                <a:lnTo>
                  <a:pt x="820635" y="0"/>
                </a:lnTo>
                <a:lnTo>
                  <a:pt x="813803" y="0"/>
                </a:lnTo>
                <a:lnTo>
                  <a:pt x="830199" y="39624"/>
                </a:lnTo>
                <a:lnTo>
                  <a:pt x="837031" y="39624"/>
                </a:lnTo>
                <a:lnTo>
                  <a:pt x="853427" y="0"/>
                </a:lnTo>
                <a:close/>
              </a:path>
              <a:path w="1054734" h="40004">
                <a:moveTo>
                  <a:pt x="886955" y="0"/>
                </a:moveTo>
                <a:lnTo>
                  <a:pt x="859523" y="0"/>
                </a:lnTo>
                <a:lnTo>
                  <a:pt x="859523" y="39624"/>
                </a:lnTo>
                <a:lnTo>
                  <a:pt x="886955" y="39624"/>
                </a:lnTo>
                <a:lnTo>
                  <a:pt x="886955" y="33235"/>
                </a:lnTo>
                <a:lnTo>
                  <a:pt x="865759" y="33235"/>
                </a:lnTo>
                <a:lnTo>
                  <a:pt x="865759" y="21729"/>
                </a:lnTo>
                <a:lnTo>
                  <a:pt x="886955" y="21729"/>
                </a:lnTo>
                <a:lnTo>
                  <a:pt x="886955" y="15341"/>
                </a:lnTo>
                <a:lnTo>
                  <a:pt x="865759" y="15341"/>
                </a:lnTo>
                <a:lnTo>
                  <a:pt x="865759" y="6388"/>
                </a:lnTo>
                <a:lnTo>
                  <a:pt x="886955" y="6388"/>
                </a:lnTo>
                <a:lnTo>
                  <a:pt x="886955" y="0"/>
                </a:lnTo>
                <a:close/>
              </a:path>
              <a:path w="1054734" h="40004">
                <a:moveTo>
                  <a:pt x="932688" y="39624"/>
                </a:moveTo>
                <a:lnTo>
                  <a:pt x="919391" y="24384"/>
                </a:lnTo>
                <a:lnTo>
                  <a:pt x="926033" y="24384"/>
                </a:lnTo>
                <a:lnTo>
                  <a:pt x="929360" y="18288"/>
                </a:lnTo>
                <a:lnTo>
                  <a:pt x="929360" y="6096"/>
                </a:lnTo>
                <a:lnTo>
                  <a:pt x="926033" y="0"/>
                </a:lnTo>
                <a:lnTo>
                  <a:pt x="922705" y="0"/>
                </a:lnTo>
                <a:lnTo>
                  <a:pt x="922705" y="9144"/>
                </a:lnTo>
                <a:lnTo>
                  <a:pt x="922705" y="15240"/>
                </a:lnTo>
                <a:lnTo>
                  <a:pt x="919391" y="18288"/>
                </a:lnTo>
                <a:lnTo>
                  <a:pt x="902754" y="18288"/>
                </a:lnTo>
                <a:lnTo>
                  <a:pt x="902754" y="6096"/>
                </a:lnTo>
                <a:lnTo>
                  <a:pt x="919391" y="6096"/>
                </a:lnTo>
                <a:lnTo>
                  <a:pt x="922705" y="9144"/>
                </a:lnTo>
                <a:lnTo>
                  <a:pt x="922705" y="0"/>
                </a:lnTo>
                <a:lnTo>
                  <a:pt x="896112" y="0"/>
                </a:lnTo>
                <a:lnTo>
                  <a:pt x="896112" y="39624"/>
                </a:lnTo>
                <a:lnTo>
                  <a:pt x="902754" y="39624"/>
                </a:lnTo>
                <a:lnTo>
                  <a:pt x="902754" y="24384"/>
                </a:lnTo>
                <a:lnTo>
                  <a:pt x="909408" y="24384"/>
                </a:lnTo>
                <a:lnTo>
                  <a:pt x="922705" y="39624"/>
                </a:lnTo>
                <a:lnTo>
                  <a:pt x="932688" y="39624"/>
                </a:lnTo>
                <a:close/>
              </a:path>
              <a:path w="1054734" h="40004">
                <a:moveTo>
                  <a:pt x="966216" y="6096"/>
                </a:moveTo>
                <a:lnTo>
                  <a:pt x="963168" y="3048"/>
                </a:lnTo>
                <a:lnTo>
                  <a:pt x="957072" y="0"/>
                </a:lnTo>
                <a:lnTo>
                  <a:pt x="941832" y="0"/>
                </a:lnTo>
                <a:lnTo>
                  <a:pt x="938784" y="3048"/>
                </a:lnTo>
                <a:lnTo>
                  <a:pt x="938784" y="6096"/>
                </a:lnTo>
                <a:lnTo>
                  <a:pt x="935736" y="9144"/>
                </a:lnTo>
                <a:lnTo>
                  <a:pt x="935736" y="18288"/>
                </a:lnTo>
                <a:lnTo>
                  <a:pt x="944880" y="21336"/>
                </a:lnTo>
                <a:lnTo>
                  <a:pt x="957072" y="21336"/>
                </a:lnTo>
                <a:lnTo>
                  <a:pt x="960120" y="24384"/>
                </a:lnTo>
                <a:lnTo>
                  <a:pt x="960120" y="33528"/>
                </a:lnTo>
                <a:lnTo>
                  <a:pt x="941832" y="33528"/>
                </a:lnTo>
                <a:lnTo>
                  <a:pt x="941832" y="27432"/>
                </a:lnTo>
                <a:lnTo>
                  <a:pt x="938784" y="27432"/>
                </a:lnTo>
                <a:lnTo>
                  <a:pt x="935736" y="30480"/>
                </a:lnTo>
                <a:lnTo>
                  <a:pt x="938784" y="36576"/>
                </a:lnTo>
                <a:lnTo>
                  <a:pt x="944880" y="39624"/>
                </a:lnTo>
                <a:lnTo>
                  <a:pt x="960120" y="39624"/>
                </a:lnTo>
                <a:lnTo>
                  <a:pt x="966216" y="36576"/>
                </a:lnTo>
                <a:lnTo>
                  <a:pt x="966216" y="33528"/>
                </a:lnTo>
                <a:lnTo>
                  <a:pt x="966216" y="18288"/>
                </a:lnTo>
                <a:lnTo>
                  <a:pt x="960120" y="18288"/>
                </a:lnTo>
                <a:lnTo>
                  <a:pt x="950976" y="15240"/>
                </a:lnTo>
                <a:lnTo>
                  <a:pt x="941832" y="15240"/>
                </a:lnTo>
                <a:lnTo>
                  <a:pt x="941832" y="6096"/>
                </a:lnTo>
                <a:lnTo>
                  <a:pt x="960120" y="6096"/>
                </a:lnTo>
                <a:lnTo>
                  <a:pt x="960120" y="9144"/>
                </a:lnTo>
                <a:lnTo>
                  <a:pt x="963168" y="9144"/>
                </a:lnTo>
                <a:lnTo>
                  <a:pt x="966216" y="6096"/>
                </a:lnTo>
                <a:close/>
              </a:path>
              <a:path w="1054734" h="40004">
                <a:moveTo>
                  <a:pt x="984504" y="0"/>
                </a:moveTo>
                <a:lnTo>
                  <a:pt x="975360" y="0"/>
                </a:lnTo>
                <a:lnTo>
                  <a:pt x="975360" y="39624"/>
                </a:lnTo>
                <a:lnTo>
                  <a:pt x="984504" y="39624"/>
                </a:lnTo>
                <a:lnTo>
                  <a:pt x="984504" y="0"/>
                </a:lnTo>
                <a:close/>
              </a:path>
              <a:path w="1054734" h="40004">
                <a:moveTo>
                  <a:pt x="1054608" y="0"/>
                </a:moveTo>
                <a:lnTo>
                  <a:pt x="1047902" y="0"/>
                </a:lnTo>
                <a:lnTo>
                  <a:pt x="1035824" y="17894"/>
                </a:lnTo>
                <a:lnTo>
                  <a:pt x="1026439" y="0"/>
                </a:lnTo>
                <a:lnTo>
                  <a:pt x="987552" y="0"/>
                </a:lnTo>
                <a:lnTo>
                  <a:pt x="987552" y="6388"/>
                </a:lnTo>
                <a:lnTo>
                  <a:pt x="1000963" y="6388"/>
                </a:lnTo>
                <a:lnTo>
                  <a:pt x="1000963" y="39624"/>
                </a:lnTo>
                <a:lnTo>
                  <a:pt x="1007668" y="39624"/>
                </a:lnTo>
                <a:lnTo>
                  <a:pt x="1007668" y="6388"/>
                </a:lnTo>
                <a:lnTo>
                  <a:pt x="1019733" y="6388"/>
                </a:lnTo>
                <a:lnTo>
                  <a:pt x="1031798" y="24282"/>
                </a:lnTo>
                <a:lnTo>
                  <a:pt x="1031798" y="39624"/>
                </a:lnTo>
                <a:lnTo>
                  <a:pt x="1038504" y="39624"/>
                </a:lnTo>
                <a:lnTo>
                  <a:pt x="1038504" y="24282"/>
                </a:lnTo>
                <a:lnTo>
                  <a:pt x="1054608" y="3835"/>
                </a:lnTo>
                <a:lnTo>
                  <a:pt x="1054608" y="0"/>
                </a:lnTo>
                <a:close/>
              </a:path>
            </a:pathLst>
          </a:custGeom>
          <a:solidFill>
            <a:srgbClr val="3D0F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092440" y="268223"/>
            <a:ext cx="780415" cy="283845"/>
          </a:xfrm>
          <a:custGeom>
            <a:avLst/>
            <a:gdLst/>
            <a:ahLst/>
            <a:cxnLst/>
            <a:rect l="l" t="t" r="r" b="b"/>
            <a:pathLst>
              <a:path w="780415" h="283845">
                <a:moveTo>
                  <a:pt x="252984" y="277723"/>
                </a:moveTo>
                <a:lnTo>
                  <a:pt x="222313" y="198183"/>
                </a:lnTo>
                <a:lnTo>
                  <a:pt x="213474" y="175260"/>
                </a:lnTo>
                <a:lnTo>
                  <a:pt x="163042" y="44488"/>
                </a:lnTo>
                <a:lnTo>
                  <a:pt x="161963" y="41694"/>
                </a:lnTo>
                <a:lnTo>
                  <a:pt x="161963" y="175260"/>
                </a:lnTo>
                <a:lnTo>
                  <a:pt x="66929" y="175260"/>
                </a:lnTo>
                <a:lnTo>
                  <a:pt x="113779" y="44488"/>
                </a:lnTo>
                <a:lnTo>
                  <a:pt x="161963" y="175260"/>
                </a:lnTo>
                <a:lnTo>
                  <a:pt x="161963" y="41694"/>
                </a:lnTo>
                <a:lnTo>
                  <a:pt x="145897" y="0"/>
                </a:lnTo>
                <a:lnTo>
                  <a:pt x="104406" y="0"/>
                </a:lnTo>
                <a:lnTo>
                  <a:pt x="0" y="280416"/>
                </a:lnTo>
                <a:lnTo>
                  <a:pt x="29451" y="280416"/>
                </a:lnTo>
                <a:lnTo>
                  <a:pt x="57556" y="198183"/>
                </a:lnTo>
                <a:lnTo>
                  <a:pt x="171335" y="198183"/>
                </a:lnTo>
                <a:lnTo>
                  <a:pt x="199440" y="277723"/>
                </a:lnTo>
                <a:lnTo>
                  <a:pt x="252984" y="277723"/>
                </a:lnTo>
                <a:close/>
              </a:path>
              <a:path w="780415" h="283845">
                <a:moveTo>
                  <a:pt x="518147" y="66141"/>
                </a:moveTo>
                <a:lnTo>
                  <a:pt x="496036" y="31496"/>
                </a:lnTo>
                <a:lnTo>
                  <a:pt x="456145" y="7480"/>
                </a:lnTo>
                <a:lnTo>
                  <a:pt x="413893" y="0"/>
                </a:lnTo>
                <a:lnTo>
                  <a:pt x="361391" y="7823"/>
                </a:lnTo>
                <a:lnTo>
                  <a:pt x="318452" y="29235"/>
                </a:lnTo>
                <a:lnTo>
                  <a:pt x="286270" y="61239"/>
                </a:lnTo>
                <a:lnTo>
                  <a:pt x="266077" y="100787"/>
                </a:lnTo>
                <a:lnTo>
                  <a:pt x="259067" y="144881"/>
                </a:lnTo>
                <a:lnTo>
                  <a:pt x="265722" y="188328"/>
                </a:lnTo>
                <a:lnTo>
                  <a:pt x="284949" y="226326"/>
                </a:lnTo>
                <a:lnTo>
                  <a:pt x="315709" y="256463"/>
                </a:lnTo>
                <a:lnTo>
                  <a:pt x="356946" y="276313"/>
                </a:lnTo>
                <a:lnTo>
                  <a:pt x="407568" y="283464"/>
                </a:lnTo>
                <a:lnTo>
                  <a:pt x="436841" y="281012"/>
                </a:lnTo>
                <a:lnTo>
                  <a:pt x="466407" y="273227"/>
                </a:lnTo>
                <a:lnTo>
                  <a:pt x="494207" y="259549"/>
                </a:lnTo>
                <a:lnTo>
                  <a:pt x="518147" y="239369"/>
                </a:lnTo>
                <a:lnTo>
                  <a:pt x="508673" y="226771"/>
                </a:lnTo>
                <a:lnTo>
                  <a:pt x="487299" y="240157"/>
                </a:lnTo>
                <a:lnTo>
                  <a:pt x="465632" y="251180"/>
                </a:lnTo>
                <a:lnTo>
                  <a:pt x="443357" y="258660"/>
                </a:lnTo>
                <a:lnTo>
                  <a:pt x="420204" y="261416"/>
                </a:lnTo>
                <a:lnTo>
                  <a:pt x="374942" y="251574"/>
                </a:lnTo>
                <a:lnTo>
                  <a:pt x="340042" y="225196"/>
                </a:lnTo>
                <a:lnTo>
                  <a:pt x="317576" y="187007"/>
                </a:lnTo>
                <a:lnTo>
                  <a:pt x="309626" y="141732"/>
                </a:lnTo>
                <a:lnTo>
                  <a:pt x="316585" y="99606"/>
                </a:lnTo>
                <a:lnTo>
                  <a:pt x="336880" y="62204"/>
                </a:lnTo>
                <a:lnTo>
                  <a:pt x="369608" y="35433"/>
                </a:lnTo>
                <a:lnTo>
                  <a:pt x="413893" y="25196"/>
                </a:lnTo>
                <a:lnTo>
                  <a:pt x="428993" y="26428"/>
                </a:lnTo>
                <a:lnTo>
                  <a:pt x="444690" y="30314"/>
                </a:lnTo>
                <a:lnTo>
                  <a:pt x="459206" y="37160"/>
                </a:lnTo>
                <a:lnTo>
                  <a:pt x="470763" y="47244"/>
                </a:lnTo>
                <a:lnTo>
                  <a:pt x="464439" y="53543"/>
                </a:lnTo>
                <a:lnTo>
                  <a:pt x="461276" y="59842"/>
                </a:lnTo>
                <a:lnTo>
                  <a:pt x="461276" y="66141"/>
                </a:lnTo>
                <a:lnTo>
                  <a:pt x="463499" y="77216"/>
                </a:lnTo>
                <a:lnTo>
                  <a:pt x="469569" y="86220"/>
                </a:lnTo>
                <a:lnTo>
                  <a:pt x="478612" y="92278"/>
                </a:lnTo>
                <a:lnTo>
                  <a:pt x="489712" y="94488"/>
                </a:lnTo>
                <a:lnTo>
                  <a:pt x="500824" y="92278"/>
                </a:lnTo>
                <a:lnTo>
                  <a:pt x="509854" y="86220"/>
                </a:lnTo>
                <a:lnTo>
                  <a:pt x="515924" y="77216"/>
                </a:lnTo>
                <a:lnTo>
                  <a:pt x="518147" y="66141"/>
                </a:lnTo>
                <a:close/>
              </a:path>
              <a:path w="780415" h="283845">
                <a:moveTo>
                  <a:pt x="780288" y="0"/>
                </a:moveTo>
                <a:lnTo>
                  <a:pt x="748499" y="0"/>
                </a:lnTo>
                <a:lnTo>
                  <a:pt x="748499" y="178358"/>
                </a:lnTo>
                <a:lnTo>
                  <a:pt x="742924" y="213652"/>
                </a:lnTo>
                <a:lnTo>
                  <a:pt x="727837" y="238480"/>
                </a:lnTo>
                <a:lnTo>
                  <a:pt x="705586" y="253161"/>
                </a:lnTo>
                <a:lnTo>
                  <a:pt x="678573" y="257987"/>
                </a:lnTo>
                <a:lnTo>
                  <a:pt x="648868" y="252717"/>
                </a:lnTo>
                <a:lnTo>
                  <a:pt x="626922" y="237286"/>
                </a:lnTo>
                <a:lnTo>
                  <a:pt x="613308" y="212305"/>
                </a:lnTo>
                <a:lnTo>
                  <a:pt x="608647" y="178358"/>
                </a:lnTo>
                <a:lnTo>
                  <a:pt x="608647" y="0"/>
                </a:lnTo>
                <a:lnTo>
                  <a:pt x="557784" y="0"/>
                </a:lnTo>
                <a:lnTo>
                  <a:pt x="557784" y="175171"/>
                </a:lnTo>
                <a:lnTo>
                  <a:pt x="568109" y="229717"/>
                </a:lnTo>
                <a:lnTo>
                  <a:pt x="595122" y="262763"/>
                </a:lnTo>
                <a:lnTo>
                  <a:pt x="632879" y="279095"/>
                </a:lnTo>
                <a:lnTo>
                  <a:pt x="675398" y="283464"/>
                </a:lnTo>
                <a:lnTo>
                  <a:pt x="705192" y="279539"/>
                </a:lnTo>
                <a:lnTo>
                  <a:pt x="739749" y="263956"/>
                </a:lnTo>
                <a:lnTo>
                  <a:pt x="768362" y="231063"/>
                </a:lnTo>
                <a:lnTo>
                  <a:pt x="780288" y="175171"/>
                </a:lnTo>
                <a:lnTo>
                  <a:pt x="780288" y="0"/>
                </a:lnTo>
                <a:close/>
              </a:path>
            </a:pathLst>
          </a:custGeom>
          <a:solidFill>
            <a:srgbClr val="3D0F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60954" y="476369"/>
            <a:ext cx="6222090" cy="4210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05050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140223" y="1411754"/>
            <a:ext cx="5616575" cy="1912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1">
                <a:solidFill>
                  <a:srgbClr val="3D3935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9360"/>
            <a:ext cx="2926080" cy="25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9360"/>
            <a:ext cx="2103120" cy="25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9360"/>
            <a:ext cx="2103120" cy="25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hyperlink" Target="https://attack.mitre.org/" TargetMode="Externa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hyperlink" Target="https://canvas.acu.edu.au/courses/23977/modules/items/1279799" TargetMode="External"/><Relationship Id="rId2" Type="http://schemas.openxmlformats.org/officeDocument/2006/relationships/hyperlink" Target="https://attack.mitre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anvas.acu.edu.au/courses/23977/modules/items/1279800" TargetMode="External"/><Relationship Id="rId4" Type="http://schemas.openxmlformats.org/officeDocument/2006/relationships/hyperlink" Target="https://www.webberinsurance.com.au/data-breaches-list#twentyone" TargetMode="Externa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mailto:Farshid.Keivanian@acu.edu.au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httpbin.org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wireshark.org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ttpbin.org/forms/post" TargetMode="External"/><Relationship Id="rId2" Type="http://schemas.openxmlformats.org/officeDocument/2006/relationships/hyperlink" Target="https://httpbin.org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"/>
            <a:ext cx="9144000" cy="5145405"/>
            <a:chOff x="0" y="3"/>
            <a:chExt cx="9144000" cy="5145405"/>
          </a:xfrm>
        </p:grpSpPr>
        <p:sp>
          <p:nvSpPr>
            <p:cNvPr id="3" name="object 3"/>
            <p:cNvSpPr/>
            <p:nvPr/>
          </p:nvSpPr>
          <p:spPr>
            <a:xfrm>
              <a:off x="0" y="2569463"/>
              <a:ext cx="4566285" cy="2575560"/>
            </a:xfrm>
            <a:custGeom>
              <a:avLst/>
              <a:gdLst/>
              <a:ahLst/>
              <a:cxnLst/>
              <a:rect l="l" t="t" r="r" b="b"/>
              <a:pathLst>
                <a:path w="4566285" h="2575560">
                  <a:moveTo>
                    <a:pt x="4565904" y="0"/>
                  </a:moveTo>
                  <a:lnTo>
                    <a:pt x="0" y="0"/>
                  </a:lnTo>
                  <a:lnTo>
                    <a:pt x="0" y="2575560"/>
                  </a:lnTo>
                  <a:lnTo>
                    <a:pt x="4565904" y="2575560"/>
                  </a:lnTo>
                  <a:lnTo>
                    <a:pt x="4565904" y="0"/>
                  </a:lnTo>
                  <a:close/>
                </a:path>
              </a:pathLst>
            </a:custGeom>
            <a:solidFill>
              <a:srgbClr val="8C85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65912" y="3"/>
              <a:ext cx="4578350" cy="2569845"/>
            </a:xfrm>
            <a:custGeom>
              <a:avLst/>
              <a:gdLst/>
              <a:ahLst/>
              <a:cxnLst/>
              <a:rect l="l" t="t" r="r" b="b"/>
              <a:pathLst>
                <a:path w="4578350" h="2569845">
                  <a:moveTo>
                    <a:pt x="4578083" y="0"/>
                  </a:moveTo>
                  <a:lnTo>
                    <a:pt x="362648" y="0"/>
                  </a:lnTo>
                  <a:lnTo>
                    <a:pt x="0" y="362915"/>
                  </a:lnTo>
                  <a:lnTo>
                    <a:pt x="0" y="2569464"/>
                  </a:lnTo>
                  <a:lnTo>
                    <a:pt x="4578083" y="2569464"/>
                  </a:lnTo>
                  <a:lnTo>
                    <a:pt x="4578083" y="0"/>
                  </a:lnTo>
                  <a:close/>
                </a:path>
              </a:pathLst>
            </a:custGeom>
            <a:solidFill>
              <a:srgbClr val="3D0F5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565904" y="268223"/>
              <a:ext cx="4578350" cy="4874260"/>
            </a:xfrm>
            <a:custGeom>
              <a:avLst/>
              <a:gdLst/>
              <a:ahLst/>
              <a:cxnLst/>
              <a:rect l="l" t="t" r="r" b="b"/>
              <a:pathLst>
                <a:path w="4578350" h="4874260">
                  <a:moveTo>
                    <a:pt x="3474720" y="0"/>
                  </a:moveTo>
                  <a:lnTo>
                    <a:pt x="3249168" y="0"/>
                  </a:lnTo>
                  <a:lnTo>
                    <a:pt x="3249168" y="127342"/>
                  </a:lnTo>
                  <a:lnTo>
                    <a:pt x="3256813" y="175501"/>
                  </a:lnTo>
                  <a:lnTo>
                    <a:pt x="3278962" y="221259"/>
                  </a:lnTo>
                  <a:lnTo>
                    <a:pt x="3314408" y="259854"/>
                  </a:lnTo>
                  <a:lnTo>
                    <a:pt x="3361944" y="286512"/>
                  </a:lnTo>
                  <a:lnTo>
                    <a:pt x="3409467" y="259854"/>
                  </a:lnTo>
                  <a:lnTo>
                    <a:pt x="3444913" y="221259"/>
                  </a:lnTo>
                  <a:lnTo>
                    <a:pt x="3467062" y="175501"/>
                  </a:lnTo>
                  <a:lnTo>
                    <a:pt x="3474720" y="127342"/>
                  </a:lnTo>
                  <a:lnTo>
                    <a:pt x="3474720" y="0"/>
                  </a:lnTo>
                  <a:close/>
                </a:path>
                <a:path w="4578350" h="4874260">
                  <a:moveTo>
                    <a:pt x="4578096" y="2301252"/>
                  </a:moveTo>
                  <a:lnTo>
                    <a:pt x="0" y="2301252"/>
                  </a:lnTo>
                  <a:lnTo>
                    <a:pt x="0" y="4873752"/>
                  </a:lnTo>
                  <a:lnTo>
                    <a:pt x="365709" y="4511433"/>
                  </a:lnTo>
                  <a:lnTo>
                    <a:pt x="4578096" y="4511433"/>
                  </a:lnTo>
                  <a:lnTo>
                    <a:pt x="4578096" y="2301252"/>
                  </a:lnTo>
                  <a:close/>
                </a:path>
              </a:pathLst>
            </a:custGeom>
            <a:solidFill>
              <a:srgbClr val="F212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857743" y="304799"/>
              <a:ext cx="140207" cy="18287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7815072" y="268223"/>
              <a:ext cx="1057910" cy="372110"/>
            </a:xfrm>
            <a:custGeom>
              <a:avLst/>
              <a:gdLst/>
              <a:ahLst/>
              <a:cxnLst/>
              <a:rect l="l" t="t" r="r" b="b"/>
              <a:pathLst>
                <a:path w="1057909" h="372109">
                  <a:moveTo>
                    <a:pt x="42672" y="371856"/>
                  </a:moveTo>
                  <a:lnTo>
                    <a:pt x="38938" y="362534"/>
                  </a:lnTo>
                  <a:lnTo>
                    <a:pt x="36601" y="356704"/>
                  </a:lnTo>
                  <a:lnTo>
                    <a:pt x="29260" y="338353"/>
                  </a:lnTo>
                  <a:lnTo>
                    <a:pt x="29260" y="356704"/>
                  </a:lnTo>
                  <a:lnTo>
                    <a:pt x="13411" y="356704"/>
                  </a:lnTo>
                  <a:lnTo>
                    <a:pt x="23164" y="338061"/>
                  </a:lnTo>
                  <a:lnTo>
                    <a:pt x="29260" y="356704"/>
                  </a:lnTo>
                  <a:lnTo>
                    <a:pt x="29260" y="338353"/>
                  </a:lnTo>
                  <a:lnTo>
                    <a:pt x="29146" y="338061"/>
                  </a:lnTo>
                  <a:lnTo>
                    <a:pt x="26822" y="332232"/>
                  </a:lnTo>
                  <a:lnTo>
                    <a:pt x="19507" y="332232"/>
                  </a:lnTo>
                  <a:lnTo>
                    <a:pt x="0" y="371856"/>
                  </a:lnTo>
                  <a:lnTo>
                    <a:pt x="7315" y="371856"/>
                  </a:lnTo>
                  <a:lnTo>
                    <a:pt x="9753" y="362534"/>
                  </a:lnTo>
                  <a:lnTo>
                    <a:pt x="32918" y="362534"/>
                  </a:lnTo>
                  <a:lnTo>
                    <a:pt x="36576" y="371856"/>
                  </a:lnTo>
                  <a:lnTo>
                    <a:pt x="42672" y="371856"/>
                  </a:lnTo>
                  <a:close/>
                </a:path>
                <a:path w="1057909" h="372109">
                  <a:moveTo>
                    <a:pt x="76187" y="332232"/>
                  </a:moveTo>
                  <a:lnTo>
                    <a:pt x="70091" y="332232"/>
                  </a:lnTo>
                  <a:lnTo>
                    <a:pt x="70091" y="356616"/>
                  </a:lnTo>
                  <a:lnTo>
                    <a:pt x="70091" y="362712"/>
                  </a:lnTo>
                  <a:lnTo>
                    <a:pt x="67043" y="365760"/>
                  </a:lnTo>
                  <a:lnTo>
                    <a:pt x="57899" y="365760"/>
                  </a:lnTo>
                  <a:lnTo>
                    <a:pt x="51803" y="362712"/>
                  </a:lnTo>
                  <a:lnTo>
                    <a:pt x="51803" y="332232"/>
                  </a:lnTo>
                  <a:lnTo>
                    <a:pt x="45707" y="332232"/>
                  </a:lnTo>
                  <a:lnTo>
                    <a:pt x="45707" y="365760"/>
                  </a:lnTo>
                  <a:lnTo>
                    <a:pt x="54851" y="371856"/>
                  </a:lnTo>
                  <a:lnTo>
                    <a:pt x="70091" y="371856"/>
                  </a:lnTo>
                  <a:lnTo>
                    <a:pt x="76187" y="365760"/>
                  </a:lnTo>
                  <a:lnTo>
                    <a:pt x="76187" y="332232"/>
                  </a:lnTo>
                  <a:close/>
                </a:path>
                <a:path w="1057909" h="372109">
                  <a:moveTo>
                    <a:pt x="118872" y="338328"/>
                  </a:moveTo>
                  <a:lnTo>
                    <a:pt x="115824" y="335280"/>
                  </a:lnTo>
                  <a:lnTo>
                    <a:pt x="109728" y="332232"/>
                  </a:lnTo>
                  <a:lnTo>
                    <a:pt x="94488" y="332232"/>
                  </a:lnTo>
                  <a:lnTo>
                    <a:pt x="88392" y="338328"/>
                  </a:lnTo>
                  <a:lnTo>
                    <a:pt x="88392" y="350520"/>
                  </a:lnTo>
                  <a:lnTo>
                    <a:pt x="97536" y="353568"/>
                  </a:lnTo>
                  <a:lnTo>
                    <a:pt x="109728" y="353568"/>
                  </a:lnTo>
                  <a:lnTo>
                    <a:pt x="112776" y="356616"/>
                  </a:lnTo>
                  <a:lnTo>
                    <a:pt x="112776" y="365760"/>
                  </a:lnTo>
                  <a:lnTo>
                    <a:pt x="94488" y="365760"/>
                  </a:lnTo>
                  <a:lnTo>
                    <a:pt x="91440" y="359664"/>
                  </a:lnTo>
                  <a:lnTo>
                    <a:pt x="88392" y="362712"/>
                  </a:lnTo>
                  <a:lnTo>
                    <a:pt x="91440" y="368808"/>
                  </a:lnTo>
                  <a:lnTo>
                    <a:pt x="97536" y="371856"/>
                  </a:lnTo>
                  <a:lnTo>
                    <a:pt x="112776" y="371856"/>
                  </a:lnTo>
                  <a:lnTo>
                    <a:pt x="118872" y="368808"/>
                  </a:lnTo>
                  <a:lnTo>
                    <a:pt x="118872" y="350520"/>
                  </a:lnTo>
                  <a:lnTo>
                    <a:pt x="112776" y="350520"/>
                  </a:lnTo>
                  <a:lnTo>
                    <a:pt x="103632" y="347472"/>
                  </a:lnTo>
                  <a:lnTo>
                    <a:pt x="94488" y="347472"/>
                  </a:lnTo>
                  <a:lnTo>
                    <a:pt x="94488" y="338328"/>
                  </a:lnTo>
                  <a:lnTo>
                    <a:pt x="112776" y="338328"/>
                  </a:lnTo>
                  <a:lnTo>
                    <a:pt x="112776" y="341376"/>
                  </a:lnTo>
                  <a:lnTo>
                    <a:pt x="118872" y="338328"/>
                  </a:lnTo>
                  <a:close/>
                </a:path>
                <a:path w="1057909" h="372109">
                  <a:moveTo>
                    <a:pt x="152400" y="332232"/>
                  </a:moveTo>
                  <a:lnTo>
                    <a:pt x="121920" y="332232"/>
                  </a:lnTo>
                  <a:lnTo>
                    <a:pt x="121920" y="338061"/>
                  </a:lnTo>
                  <a:lnTo>
                    <a:pt x="133642" y="338061"/>
                  </a:lnTo>
                  <a:lnTo>
                    <a:pt x="133642" y="371856"/>
                  </a:lnTo>
                  <a:lnTo>
                    <a:pt x="140677" y="371856"/>
                  </a:lnTo>
                  <a:lnTo>
                    <a:pt x="140677" y="338061"/>
                  </a:lnTo>
                  <a:lnTo>
                    <a:pt x="152400" y="338061"/>
                  </a:lnTo>
                  <a:lnTo>
                    <a:pt x="152400" y="332232"/>
                  </a:lnTo>
                  <a:close/>
                </a:path>
                <a:path w="1057909" h="372109">
                  <a:moveTo>
                    <a:pt x="195072" y="371856"/>
                  </a:moveTo>
                  <a:lnTo>
                    <a:pt x="182880" y="356616"/>
                  </a:lnTo>
                  <a:lnTo>
                    <a:pt x="188976" y="356616"/>
                  </a:lnTo>
                  <a:lnTo>
                    <a:pt x="192024" y="350520"/>
                  </a:lnTo>
                  <a:lnTo>
                    <a:pt x="192024" y="338328"/>
                  </a:lnTo>
                  <a:lnTo>
                    <a:pt x="188976" y="332232"/>
                  </a:lnTo>
                  <a:lnTo>
                    <a:pt x="185928" y="332232"/>
                  </a:lnTo>
                  <a:lnTo>
                    <a:pt x="185928" y="338328"/>
                  </a:lnTo>
                  <a:lnTo>
                    <a:pt x="185928" y="350520"/>
                  </a:lnTo>
                  <a:lnTo>
                    <a:pt x="167640" y="350520"/>
                  </a:lnTo>
                  <a:lnTo>
                    <a:pt x="167640" y="338328"/>
                  </a:lnTo>
                  <a:lnTo>
                    <a:pt x="185928" y="338328"/>
                  </a:lnTo>
                  <a:lnTo>
                    <a:pt x="185928" y="332232"/>
                  </a:lnTo>
                  <a:lnTo>
                    <a:pt x="161544" y="332232"/>
                  </a:lnTo>
                  <a:lnTo>
                    <a:pt x="161544" y="371856"/>
                  </a:lnTo>
                  <a:lnTo>
                    <a:pt x="167640" y="371856"/>
                  </a:lnTo>
                  <a:lnTo>
                    <a:pt x="167640" y="356616"/>
                  </a:lnTo>
                  <a:lnTo>
                    <a:pt x="176784" y="356616"/>
                  </a:lnTo>
                  <a:lnTo>
                    <a:pt x="188976" y="371856"/>
                  </a:lnTo>
                  <a:lnTo>
                    <a:pt x="195072" y="371856"/>
                  </a:lnTo>
                  <a:close/>
                </a:path>
                <a:path w="1057909" h="372109">
                  <a:moveTo>
                    <a:pt x="240792" y="371856"/>
                  </a:moveTo>
                  <a:lnTo>
                    <a:pt x="236943" y="362534"/>
                  </a:lnTo>
                  <a:lnTo>
                    <a:pt x="234543" y="356704"/>
                  </a:lnTo>
                  <a:lnTo>
                    <a:pt x="228231" y="341376"/>
                  </a:lnTo>
                  <a:lnTo>
                    <a:pt x="228231" y="356704"/>
                  </a:lnTo>
                  <a:lnTo>
                    <a:pt x="210667" y="356704"/>
                  </a:lnTo>
                  <a:lnTo>
                    <a:pt x="220700" y="338061"/>
                  </a:lnTo>
                  <a:lnTo>
                    <a:pt x="228231" y="356704"/>
                  </a:lnTo>
                  <a:lnTo>
                    <a:pt x="228231" y="341376"/>
                  </a:lnTo>
                  <a:lnTo>
                    <a:pt x="226872" y="338061"/>
                  </a:lnTo>
                  <a:lnTo>
                    <a:pt x="224472" y="332232"/>
                  </a:lnTo>
                  <a:lnTo>
                    <a:pt x="218198" y="332232"/>
                  </a:lnTo>
                  <a:lnTo>
                    <a:pt x="198120" y="371856"/>
                  </a:lnTo>
                  <a:lnTo>
                    <a:pt x="204393" y="371856"/>
                  </a:lnTo>
                  <a:lnTo>
                    <a:pt x="208153" y="362534"/>
                  </a:lnTo>
                  <a:lnTo>
                    <a:pt x="230746" y="362534"/>
                  </a:lnTo>
                  <a:lnTo>
                    <a:pt x="234518" y="371856"/>
                  </a:lnTo>
                  <a:lnTo>
                    <a:pt x="240792" y="371856"/>
                  </a:lnTo>
                  <a:close/>
                </a:path>
                <a:path w="1057909" h="372109">
                  <a:moveTo>
                    <a:pt x="274320" y="366026"/>
                  </a:moveTo>
                  <a:lnTo>
                    <a:pt x="252603" y="366026"/>
                  </a:lnTo>
                  <a:lnTo>
                    <a:pt x="252603" y="332232"/>
                  </a:lnTo>
                  <a:lnTo>
                    <a:pt x="246888" y="332232"/>
                  </a:lnTo>
                  <a:lnTo>
                    <a:pt x="246888" y="371856"/>
                  </a:lnTo>
                  <a:lnTo>
                    <a:pt x="274320" y="371856"/>
                  </a:lnTo>
                  <a:lnTo>
                    <a:pt x="274320" y="366026"/>
                  </a:lnTo>
                  <a:close/>
                </a:path>
                <a:path w="1057909" h="372109">
                  <a:moveTo>
                    <a:pt x="283464" y="332232"/>
                  </a:moveTo>
                  <a:lnTo>
                    <a:pt x="277368" y="332232"/>
                  </a:lnTo>
                  <a:lnTo>
                    <a:pt x="277368" y="371856"/>
                  </a:lnTo>
                  <a:lnTo>
                    <a:pt x="283464" y="371856"/>
                  </a:lnTo>
                  <a:lnTo>
                    <a:pt x="283464" y="332232"/>
                  </a:lnTo>
                  <a:close/>
                </a:path>
                <a:path w="1057909" h="372109">
                  <a:moveTo>
                    <a:pt x="335280" y="371856"/>
                  </a:moveTo>
                  <a:lnTo>
                    <a:pt x="330619" y="362534"/>
                  </a:lnTo>
                  <a:lnTo>
                    <a:pt x="327710" y="356704"/>
                  </a:lnTo>
                  <a:lnTo>
                    <a:pt x="322922" y="347103"/>
                  </a:lnTo>
                  <a:lnTo>
                    <a:pt x="322922" y="356704"/>
                  </a:lnTo>
                  <a:lnTo>
                    <a:pt x="305625" y="356704"/>
                  </a:lnTo>
                  <a:lnTo>
                    <a:pt x="313029" y="338061"/>
                  </a:lnTo>
                  <a:lnTo>
                    <a:pt x="322922" y="356704"/>
                  </a:lnTo>
                  <a:lnTo>
                    <a:pt x="322922" y="347103"/>
                  </a:lnTo>
                  <a:lnTo>
                    <a:pt x="318414" y="338061"/>
                  </a:lnTo>
                  <a:lnTo>
                    <a:pt x="315506" y="332232"/>
                  </a:lnTo>
                  <a:lnTo>
                    <a:pt x="309321" y="332232"/>
                  </a:lnTo>
                  <a:lnTo>
                    <a:pt x="289560" y="371856"/>
                  </a:lnTo>
                  <a:lnTo>
                    <a:pt x="299440" y="371856"/>
                  </a:lnTo>
                  <a:lnTo>
                    <a:pt x="303149" y="362534"/>
                  </a:lnTo>
                  <a:lnTo>
                    <a:pt x="322922" y="362534"/>
                  </a:lnTo>
                  <a:lnTo>
                    <a:pt x="325386" y="371856"/>
                  </a:lnTo>
                  <a:lnTo>
                    <a:pt x="335280" y="371856"/>
                  </a:lnTo>
                  <a:close/>
                </a:path>
                <a:path w="1057909" h="372109">
                  <a:moveTo>
                    <a:pt x="371856" y="332244"/>
                  </a:moveTo>
                  <a:lnTo>
                    <a:pt x="365988" y="332244"/>
                  </a:lnTo>
                  <a:lnTo>
                    <a:pt x="365988" y="360210"/>
                  </a:lnTo>
                  <a:lnTo>
                    <a:pt x="343712" y="332244"/>
                  </a:lnTo>
                  <a:lnTo>
                    <a:pt x="341376" y="332244"/>
                  </a:lnTo>
                  <a:lnTo>
                    <a:pt x="341376" y="371868"/>
                  </a:lnTo>
                  <a:lnTo>
                    <a:pt x="347230" y="371868"/>
                  </a:lnTo>
                  <a:lnTo>
                    <a:pt x="347230" y="343890"/>
                  </a:lnTo>
                  <a:lnTo>
                    <a:pt x="369506" y="371868"/>
                  </a:lnTo>
                  <a:lnTo>
                    <a:pt x="371856" y="371868"/>
                  </a:lnTo>
                  <a:lnTo>
                    <a:pt x="371856" y="332244"/>
                  </a:lnTo>
                  <a:close/>
                </a:path>
                <a:path w="1057909" h="372109">
                  <a:moveTo>
                    <a:pt x="438912" y="365760"/>
                  </a:moveTo>
                  <a:lnTo>
                    <a:pt x="432816" y="359664"/>
                  </a:lnTo>
                  <a:lnTo>
                    <a:pt x="432816" y="362712"/>
                  </a:lnTo>
                  <a:lnTo>
                    <a:pt x="429768" y="362712"/>
                  </a:lnTo>
                  <a:lnTo>
                    <a:pt x="426720" y="365760"/>
                  </a:lnTo>
                  <a:lnTo>
                    <a:pt x="411480" y="365760"/>
                  </a:lnTo>
                  <a:lnTo>
                    <a:pt x="408432" y="359664"/>
                  </a:lnTo>
                  <a:lnTo>
                    <a:pt x="408432" y="344424"/>
                  </a:lnTo>
                  <a:lnTo>
                    <a:pt x="414528" y="338328"/>
                  </a:lnTo>
                  <a:lnTo>
                    <a:pt x="429768" y="338328"/>
                  </a:lnTo>
                  <a:lnTo>
                    <a:pt x="432816" y="341376"/>
                  </a:lnTo>
                  <a:lnTo>
                    <a:pt x="435864" y="338328"/>
                  </a:lnTo>
                  <a:lnTo>
                    <a:pt x="432816" y="335280"/>
                  </a:lnTo>
                  <a:lnTo>
                    <a:pt x="426720" y="332232"/>
                  </a:lnTo>
                  <a:lnTo>
                    <a:pt x="411480" y="332232"/>
                  </a:lnTo>
                  <a:lnTo>
                    <a:pt x="408432" y="338328"/>
                  </a:lnTo>
                  <a:lnTo>
                    <a:pt x="405384" y="341376"/>
                  </a:lnTo>
                  <a:lnTo>
                    <a:pt x="402336" y="347472"/>
                  </a:lnTo>
                  <a:lnTo>
                    <a:pt x="402336" y="350520"/>
                  </a:lnTo>
                  <a:lnTo>
                    <a:pt x="403517" y="359003"/>
                  </a:lnTo>
                  <a:lnTo>
                    <a:pt x="407289" y="365760"/>
                  </a:lnTo>
                  <a:lnTo>
                    <a:pt x="413905" y="370243"/>
                  </a:lnTo>
                  <a:lnTo>
                    <a:pt x="423672" y="371856"/>
                  </a:lnTo>
                  <a:lnTo>
                    <a:pt x="426720" y="371856"/>
                  </a:lnTo>
                  <a:lnTo>
                    <a:pt x="432816" y="368808"/>
                  </a:lnTo>
                  <a:lnTo>
                    <a:pt x="435864" y="365760"/>
                  </a:lnTo>
                  <a:lnTo>
                    <a:pt x="438912" y="365760"/>
                  </a:lnTo>
                  <a:close/>
                </a:path>
                <a:path w="1057909" h="372109">
                  <a:moveTo>
                    <a:pt x="484632" y="371856"/>
                  </a:moveTo>
                  <a:lnTo>
                    <a:pt x="480098" y="362534"/>
                  </a:lnTo>
                  <a:lnTo>
                    <a:pt x="477266" y="356704"/>
                  </a:lnTo>
                  <a:lnTo>
                    <a:pt x="468210" y="338061"/>
                  </a:lnTo>
                  <a:lnTo>
                    <a:pt x="467779" y="337185"/>
                  </a:lnTo>
                  <a:lnTo>
                    <a:pt x="467779" y="356704"/>
                  </a:lnTo>
                  <a:lnTo>
                    <a:pt x="452145" y="356704"/>
                  </a:lnTo>
                  <a:lnTo>
                    <a:pt x="461772" y="338061"/>
                  </a:lnTo>
                  <a:lnTo>
                    <a:pt x="467779" y="356704"/>
                  </a:lnTo>
                  <a:lnTo>
                    <a:pt x="467779" y="337185"/>
                  </a:lnTo>
                  <a:lnTo>
                    <a:pt x="465378" y="332232"/>
                  </a:lnTo>
                  <a:lnTo>
                    <a:pt x="458165" y="332232"/>
                  </a:lnTo>
                  <a:lnTo>
                    <a:pt x="438912" y="371856"/>
                  </a:lnTo>
                  <a:lnTo>
                    <a:pt x="446125" y="371856"/>
                  </a:lnTo>
                  <a:lnTo>
                    <a:pt x="452145" y="362534"/>
                  </a:lnTo>
                  <a:lnTo>
                    <a:pt x="471398" y="362534"/>
                  </a:lnTo>
                  <a:lnTo>
                    <a:pt x="475005" y="371856"/>
                  </a:lnTo>
                  <a:lnTo>
                    <a:pt x="484632" y="371856"/>
                  </a:lnTo>
                  <a:close/>
                </a:path>
                <a:path w="1057909" h="372109">
                  <a:moveTo>
                    <a:pt x="512064" y="332232"/>
                  </a:moveTo>
                  <a:lnTo>
                    <a:pt x="481584" y="332232"/>
                  </a:lnTo>
                  <a:lnTo>
                    <a:pt x="481584" y="338061"/>
                  </a:lnTo>
                  <a:lnTo>
                    <a:pt x="494004" y="338061"/>
                  </a:lnTo>
                  <a:lnTo>
                    <a:pt x="494004" y="371856"/>
                  </a:lnTo>
                  <a:lnTo>
                    <a:pt x="499643" y="371856"/>
                  </a:lnTo>
                  <a:lnTo>
                    <a:pt x="499643" y="338061"/>
                  </a:lnTo>
                  <a:lnTo>
                    <a:pt x="512064" y="338061"/>
                  </a:lnTo>
                  <a:lnTo>
                    <a:pt x="512064" y="332232"/>
                  </a:lnTo>
                  <a:close/>
                </a:path>
                <a:path w="1057909" h="372109">
                  <a:moveTo>
                    <a:pt x="533387" y="276847"/>
                  </a:moveTo>
                  <a:lnTo>
                    <a:pt x="502424" y="198094"/>
                  </a:lnTo>
                  <a:lnTo>
                    <a:pt x="493509" y="175425"/>
                  </a:lnTo>
                  <a:lnTo>
                    <a:pt x="442353" y="45351"/>
                  </a:lnTo>
                  <a:lnTo>
                    <a:pt x="440067" y="39547"/>
                  </a:lnTo>
                  <a:lnTo>
                    <a:pt x="440067" y="175425"/>
                  </a:lnTo>
                  <a:lnTo>
                    <a:pt x="344360" y="175425"/>
                  </a:lnTo>
                  <a:lnTo>
                    <a:pt x="392214" y="45351"/>
                  </a:lnTo>
                  <a:lnTo>
                    <a:pt x="440067" y="175425"/>
                  </a:lnTo>
                  <a:lnTo>
                    <a:pt x="440067" y="39547"/>
                  </a:lnTo>
                  <a:lnTo>
                    <a:pt x="424522" y="12"/>
                  </a:lnTo>
                  <a:lnTo>
                    <a:pt x="382651" y="12"/>
                  </a:lnTo>
                  <a:lnTo>
                    <a:pt x="277355" y="280428"/>
                  </a:lnTo>
                  <a:lnTo>
                    <a:pt x="306070" y="280428"/>
                  </a:lnTo>
                  <a:lnTo>
                    <a:pt x="334784" y="198094"/>
                  </a:lnTo>
                  <a:lnTo>
                    <a:pt x="449643" y="198094"/>
                  </a:lnTo>
                  <a:lnTo>
                    <a:pt x="478358" y="276847"/>
                  </a:lnTo>
                  <a:lnTo>
                    <a:pt x="533387" y="276847"/>
                  </a:lnTo>
                  <a:close/>
                </a:path>
                <a:path w="1057909" h="372109">
                  <a:moveTo>
                    <a:pt x="554736" y="332232"/>
                  </a:moveTo>
                  <a:lnTo>
                    <a:pt x="548424" y="332232"/>
                  </a:lnTo>
                  <a:lnTo>
                    <a:pt x="548424" y="347383"/>
                  </a:lnTo>
                  <a:lnTo>
                    <a:pt x="524459" y="347383"/>
                  </a:lnTo>
                  <a:lnTo>
                    <a:pt x="524459" y="332232"/>
                  </a:lnTo>
                  <a:lnTo>
                    <a:pt x="518160" y="332232"/>
                  </a:lnTo>
                  <a:lnTo>
                    <a:pt x="518160" y="371856"/>
                  </a:lnTo>
                  <a:lnTo>
                    <a:pt x="524459" y="371856"/>
                  </a:lnTo>
                  <a:lnTo>
                    <a:pt x="524459" y="353212"/>
                  </a:lnTo>
                  <a:lnTo>
                    <a:pt x="548424" y="353212"/>
                  </a:lnTo>
                  <a:lnTo>
                    <a:pt x="548424" y="371856"/>
                  </a:lnTo>
                  <a:lnTo>
                    <a:pt x="554736" y="371856"/>
                  </a:lnTo>
                  <a:lnTo>
                    <a:pt x="554736" y="332232"/>
                  </a:lnTo>
                  <a:close/>
                </a:path>
                <a:path w="1057909" h="372109">
                  <a:moveTo>
                    <a:pt x="600456" y="350520"/>
                  </a:moveTo>
                  <a:lnTo>
                    <a:pt x="599363" y="344424"/>
                  </a:lnTo>
                  <a:lnTo>
                    <a:pt x="599262" y="343814"/>
                  </a:lnTo>
                  <a:lnTo>
                    <a:pt x="595744" y="338328"/>
                  </a:lnTo>
                  <a:lnTo>
                    <a:pt x="595503" y="337947"/>
                  </a:lnTo>
                  <a:lnTo>
                    <a:pt x="594360" y="337235"/>
                  </a:lnTo>
                  <a:lnTo>
                    <a:pt x="594360" y="344424"/>
                  </a:lnTo>
                  <a:lnTo>
                    <a:pt x="594360" y="359664"/>
                  </a:lnTo>
                  <a:lnTo>
                    <a:pt x="588264" y="365760"/>
                  </a:lnTo>
                  <a:lnTo>
                    <a:pt x="569976" y="365760"/>
                  </a:lnTo>
                  <a:lnTo>
                    <a:pt x="566928" y="359664"/>
                  </a:lnTo>
                  <a:lnTo>
                    <a:pt x="566928" y="344424"/>
                  </a:lnTo>
                  <a:lnTo>
                    <a:pt x="569976" y="338328"/>
                  </a:lnTo>
                  <a:lnTo>
                    <a:pt x="588264" y="338328"/>
                  </a:lnTo>
                  <a:lnTo>
                    <a:pt x="594360" y="344424"/>
                  </a:lnTo>
                  <a:lnTo>
                    <a:pt x="594360" y="337235"/>
                  </a:lnTo>
                  <a:lnTo>
                    <a:pt x="588873" y="333806"/>
                  </a:lnTo>
                  <a:lnTo>
                    <a:pt x="579120" y="332232"/>
                  </a:lnTo>
                  <a:lnTo>
                    <a:pt x="572401" y="333806"/>
                  </a:lnTo>
                  <a:lnTo>
                    <a:pt x="566547" y="337947"/>
                  </a:lnTo>
                  <a:lnTo>
                    <a:pt x="562394" y="343814"/>
                  </a:lnTo>
                  <a:lnTo>
                    <a:pt x="560832" y="350520"/>
                  </a:lnTo>
                  <a:lnTo>
                    <a:pt x="561975" y="359003"/>
                  </a:lnTo>
                  <a:lnTo>
                    <a:pt x="565404" y="365760"/>
                  </a:lnTo>
                  <a:lnTo>
                    <a:pt x="571119" y="370243"/>
                  </a:lnTo>
                  <a:lnTo>
                    <a:pt x="579120" y="371856"/>
                  </a:lnTo>
                  <a:lnTo>
                    <a:pt x="588873" y="370243"/>
                  </a:lnTo>
                  <a:lnTo>
                    <a:pt x="595503" y="365760"/>
                  </a:lnTo>
                  <a:lnTo>
                    <a:pt x="599262" y="359003"/>
                  </a:lnTo>
                  <a:lnTo>
                    <a:pt x="600456" y="350520"/>
                  </a:lnTo>
                  <a:close/>
                </a:path>
                <a:path w="1057909" h="372109">
                  <a:moveTo>
                    <a:pt x="637032" y="366026"/>
                  </a:moveTo>
                  <a:lnTo>
                    <a:pt x="615315" y="366026"/>
                  </a:lnTo>
                  <a:lnTo>
                    <a:pt x="615315" y="332232"/>
                  </a:lnTo>
                  <a:lnTo>
                    <a:pt x="609600" y="332232"/>
                  </a:lnTo>
                  <a:lnTo>
                    <a:pt x="609600" y="371856"/>
                  </a:lnTo>
                  <a:lnTo>
                    <a:pt x="637032" y="371856"/>
                  </a:lnTo>
                  <a:lnTo>
                    <a:pt x="637032" y="366026"/>
                  </a:lnTo>
                  <a:close/>
                </a:path>
                <a:path w="1057909" h="372109">
                  <a:moveTo>
                    <a:pt x="646188" y="332232"/>
                  </a:moveTo>
                  <a:lnTo>
                    <a:pt x="640080" y="332232"/>
                  </a:lnTo>
                  <a:lnTo>
                    <a:pt x="640080" y="371856"/>
                  </a:lnTo>
                  <a:lnTo>
                    <a:pt x="646188" y="371856"/>
                  </a:lnTo>
                  <a:lnTo>
                    <a:pt x="646188" y="332232"/>
                  </a:lnTo>
                  <a:close/>
                </a:path>
                <a:path w="1057909" h="372109">
                  <a:moveTo>
                    <a:pt x="691896" y="338328"/>
                  </a:moveTo>
                  <a:lnTo>
                    <a:pt x="685241" y="335280"/>
                  </a:lnTo>
                  <a:lnTo>
                    <a:pt x="681913" y="332232"/>
                  </a:lnTo>
                  <a:lnTo>
                    <a:pt x="665289" y="332232"/>
                  </a:lnTo>
                  <a:lnTo>
                    <a:pt x="655320" y="341376"/>
                  </a:lnTo>
                  <a:lnTo>
                    <a:pt x="655320" y="350520"/>
                  </a:lnTo>
                  <a:lnTo>
                    <a:pt x="656564" y="359003"/>
                  </a:lnTo>
                  <a:lnTo>
                    <a:pt x="660298" y="365760"/>
                  </a:lnTo>
                  <a:lnTo>
                    <a:pt x="666534" y="370243"/>
                  </a:lnTo>
                  <a:lnTo>
                    <a:pt x="675271" y="371856"/>
                  </a:lnTo>
                  <a:lnTo>
                    <a:pt x="681913" y="371856"/>
                  </a:lnTo>
                  <a:lnTo>
                    <a:pt x="688568" y="368808"/>
                  </a:lnTo>
                  <a:lnTo>
                    <a:pt x="691896" y="365760"/>
                  </a:lnTo>
                  <a:lnTo>
                    <a:pt x="688568" y="359664"/>
                  </a:lnTo>
                  <a:lnTo>
                    <a:pt x="685241" y="362712"/>
                  </a:lnTo>
                  <a:lnTo>
                    <a:pt x="678586" y="365760"/>
                  </a:lnTo>
                  <a:lnTo>
                    <a:pt x="665289" y="365760"/>
                  </a:lnTo>
                  <a:lnTo>
                    <a:pt x="661962" y="359664"/>
                  </a:lnTo>
                  <a:lnTo>
                    <a:pt x="661962" y="344424"/>
                  </a:lnTo>
                  <a:lnTo>
                    <a:pt x="665289" y="338328"/>
                  </a:lnTo>
                  <a:lnTo>
                    <a:pt x="681913" y="338328"/>
                  </a:lnTo>
                  <a:lnTo>
                    <a:pt x="685241" y="341376"/>
                  </a:lnTo>
                  <a:lnTo>
                    <a:pt x="688568" y="341376"/>
                  </a:lnTo>
                  <a:lnTo>
                    <a:pt x="691896" y="338328"/>
                  </a:lnTo>
                  <a:close/>
                </a:path>
                <a:path w="1057909" h="372109">
                  <a:moveTo>
                    <a:pt x="752856" y="332232"/>
                  </a:moveTo>
                  <a:lnTo>
                    <a:pt x="746201" y="332232"/>
                  </a:lnTo>
                  <a:lnTo>
                    <a:pt x="746201" y="356616"/>
                  </a:lnTo>
                  <a:lnTo>
                    <a:pt x="746201" y="362712"/>
                  </a:lnTo>
                  <a:lnTo>
                    <a:pt x="739546" y="365760"/>
                  </a:lnTo>
                  <a:lnTo>
                    <a:pt x="729576" y="365760"/>
                  </a:lnTo>
                  <a:lnTo>
                    <a:pt x="722922" y="362712"/>
                  </a:lnTo>
                  <a:lnTo>
                    <a:pt x="722922" y="332232"/>
                  </a:lnTo>
                  <a:lnTo>
                    <a:pt x="716280" y="332232"/>
                  </a:lnTo>
                  <a:lnTo>
                    <a:pt x="716280" y="365760"/>
                  </a:lnTo>
                  <a:lnTo>
                    <a:pt x="726249" y="371856"/>
                  </a:lnTo>
                  <a:lnTo>
                    <a:pt x="742873" y="371856"/>
                  </a:lnTo>
                  <a:lnTo>
                    <a:pt x="752856" y="365760"/>
                  </a:lnTo>
                  <a:lnTo>
                    <a:pt x="752856" y="332232"/>
                  </a:lnTo>
                  <a:close/>
                </a:path>
                <a:path w="1057909" h="372109">
                  <a:moveTo>
                    <a:pt x="792480" y="332244"/>
                  </a:moveTo>
                  <a:lnTo>
                    <a:pt x="786612" y="332244"/>
                  </a:lnTo>
                  <a:lnTo>
                    <a:pt x="786612" y="360210"/>
                  </a:lnTo>
                  <a:lnTo>
                    <a:pt x="764336" y="332244"/>
                  </a:lnTo>
                  <a:lnTo>
                    <a:pt x="762000" y="332244"/>
                  </a:lnTo>
                  <a:lnTo>
                    <a:pt x="762000" y="371868"/>
                  </a:lnTo>
                  <a:lnTo>
                    <a:pt x="767854" y="371868"/>
                  </a:lnTo>
                  <a:lnTo>
                    <a:pt x="767854" y="343890"/>
                  </a:lnTo>
                  <a:lnTo>
                    <a:pt x="790130" y="371868"/>
                  </a:lnTo>
                  <a:lnTo>
                    <a:pt x="792480" y="371868"/>
                  </a:lnTo>
                  <a:lnTo>
                    <a:pt x="792480" y="332244"/>
                  </a:lnTo>
                  <a:close/>
                </a:path>
                <a:path w="1057909" h="372109">
                  <a:moveTo>
                    <a:pt x="795528" y="66141"/>
                  </a:moveTo>
                  <a:lnTo>
                    <a:pt x="773150" y="31496"/>
                  </a:lnTo>
                  <a:lnTo>
                    <a:pt x="732790" y="7480"/>
                  </a:lnTo>
                  <a:lnTo>
                    <a:pt x="690029" y="0"/>
                  </a:lnTo>
                  <a:lnTo>
                    <a:pt x="636905" y="7823"/>
                  </a:lnTo>
                  <a:lnTo>
                    <a:pt x="593458" y="29235"/>
                  </a:lnTo>
                  <a:lnTo>
                    <a:pt x="560908" y="61239"/>
                  </a:lnTo>
                  <a:lnTo>
                    <a:pt x="540473" y="100787"/>
                  </a:lnTo>
                  <a:lnTo>
                    <a:pt x="533400" y="144881"/>
                  </a:lnTo>
                  <a:lnTo>
                    <a:pt x="540118" y="188328"/>
                  </a:lnTo>
                  <a:lnTo>
                    <a:pt x="559587" y="226326"/>
                  </a:lnTo>
                  <a:lnTo>
                    <a:pt x="590702" y="256463"/>
                  </a:lnTo>
                  <a:lnTo>
                    <a:pt x="632421" y="276313"/>
                  </a:lnTo>
                  <a:lnTo>
                    <a:pt x="683641" y="283464"/>
                  </a:lnTo>
                  <a:lnTo>
                    <a:pt x="713257" y="281012"/>
                  </a:lnTo>
                  <a:lnTo>
                    <a:pt x="743165" y="273227"/>
                  </a:lnTo>
                  <a:lnTo>
                    <a:pt x="771296" y="259549"/>
                  </a:lnTo>
                  <a:lnTo>
                    <a:pt x="795528" y="239369"/>
                  </a:lnTo>
                  <a:lnTo>
                    <a:pt x="785939" y="226771"/>
                  </a:lnTo>
                  <a:lnTo>
                    <a:pt x="764298" y="240157"/>
                  </a:lnTo>
                  <a:lnTo>
                    <a:pt x="742378" y="251180"/>
                  </a:lnTo>
                  <a:lnTo>
                    <a:pt x="719848" y="258660"/>
                  </a:lnTo>
                  <a:lnTo>
                    <a:pt x="696429" y="261416"/>
                  </a:lnTo>
                  <a:lnTo>
                    <a:pt x="650621" y="251574"/>
                  </a:lnTo>
                  <a:lnTo>
                    <a:pt x="615302" y="225196"/>
                  </a:lnTo>
                  <a:lnTo>
                    <a:pt x="592582" y="187007"/>
                  </a:lnTo>
                  <a:lnTo>
                    <a:pt x="584542" y="141732"/>
                  </a:lnTo>
                  <a:lnTo>
                    <a:pt x="591578" y="99606"/>
                  </a:lnTo>
                  <a:lnTo>
                    <a:pt x="612114" y="62204"/>
                  </a:lnTo>
                  <a:lnTo>
                    <a:pt x="645223" y="35433"/>
                  </a:lnTo>
                  <a:lnTo>
                    <a:pt x="690029" y="25196"/>
                  </a:lnTo>
                  <a:lnTo>
                    <a:pt x="705319" y="26428"/>
                  </a:lnTo>
                  <a:lnTo>
                    <a:pt x="721194" y="30314"/>
                  </a:lnTo>
                  <a:lnTo>
                    <a:pt x="735876" y="37160"/>
                  </a:lnTo>
                  <a:lnTo>
                    <a:pt x="747572" y="47244"/>
                  </a:lnTo>
                  <a:lnTo>
                    <a:pt x="741184" y="53543"/>
                  </a:lnTo>
                  <a:lnTo>
                    <a:pt x="737984" y="59842"/>
                  </a:lnTo>
                  <a:lnTo>
                    <a:pt x="737984" y="66141"/>
                  </a:lnTo>
                  <a:lnTo>
                    <a:pt x="740232" y="77216"/>
                  </a:lnTo>
                  <a:lnTo>
                    <a:pt x="746366" y="86220"/>
                  </a:lnTo>
                  <a:lnTo>
                    <a:pt x="755510" y="92278"/>
                  </a:lnTo>
                  <a:lnTo>
                    <a:pt x="766749" y="94488"/>
                  </a:lnTo>
                  <a:lnTo>
                    <a:pt x="777989" y="92278"/>
                  </a:lnTo>
                  <a:lnTo>
                    <a:pt x="787133" y="86220"/>
                  </a:lnTo>
                  <a:lnTo>
                    <a:pt x="793280" y="77216"/>
                  </a:lnTo>
                  <a:lnTo>
                    <a:pt x="795528" y="66141"/>
                  </a:lnTo>
                  <a:close/>
                </a:path>
                <a:path w="1057909" h="372109">
                  <a:moveTo>
                    <a:pt x="810780" y="332232"/>
                  </a:moveTo>
                  <a:lnTo>
                    <a:pt x="804672" y="332232"/>
                  </a:lnTo>
                  <a:lnTo>
                    <a:pt x="804672" y="371856"/>
                  </a:lnTo>
                  <a:lnTo>
                    <a:pt x="810780" y="371856"/>
                  </a:lnTo>
                  <a:lnTo>
                    <a:pt x="810780" y="332232"/>
                  </a:lnTo>
                  <a:close/>
                </a:path>
                <a:path w="1057909" h="372109">
                  <a:moveTo>
                    <a:pt x="856488" y="332232"/>
                  </a:moveTo>
                  <a:lnTo>
                    <a:pt x="849045" y="332232"/>
                  </a:lnTo>
                  <a:lnTo>
                    <a:pt x="836676" y="362534"/>
                  </a:lnTo>
                  <a:lnTo>
                    <a:pt x="823048" y="332232"/>
                  </a:lnTo>
                  <a:lnTo>
                    <a:pt x="816864" y="332232"/>
                  </a:lnTo>
                  <a:lnTo>
                    <a:pt x="832954" y="371856"/>
                  </a:lnTo>
                  <a:lnTo>
                    <a:pt x="839152" y="371856"/>
                  </a:lnTo>
                  <a:lnTo>
                    <a:pt x="856488" y="332232"/>
                  </a:lnTo>
                  <a:close/>
                </a:path>
                <a:path w="1057909" h="372109">
                  <a:moveTo>
                    <a:pt x="890016" y="332232"/>
                  </a:moveTo>
                  <a:lnTo>
                    <a:pt x="862584" y="332232"/>
                  </a:lnTo>
                  <a:lnTo>
                    <a:pt x="862584" y="371856"/>
                  </a:lnTo>
                  <a:lnTo>
                    <a:pt x="890016" y="371856"/>
                  </a:lnTo>
                  <a:lnTo>
                    <a:pt x="890016" y="366026"/>
                  </a:lnTo>
                  <a:lnTo>
                    <a:pt x="868299" y="366026"/>
                  </a:lnTo>
                  <a:lnTo>
                    <a:pt x="868299" y="353212"/>
                  </a:lnTo>
                  <a:lnTo>
                    <a:pt x="890016" y="353212"/>
                  </a:lnTo>
                  <a:lnTo>
                    <a:pt x="890016" y="347383"/>
                  </a:lnTo>
                  <a:lnTo>
                    <a:pt x="868299" y="347383"/>
                  </a:lnTo>
                  <a:lnTo>
                    <a:pt x="868299" y="338061"/>
                  </a:lnTo>
                  <a:lnTo>
                    <a:pt x="890016" y="338061"/>
                  </a:lnTo>
                  <a:lnTo>
                    <a:pt x="890016" y="332232"/>
                  </a:lnTo>
                  <a:close/>
                </a:path>
                <a:path w="1057909" h="372109">
                  <a:moveTo>
                    <a:pt x="935736" y="371856"/>
                  </a:moveTo>
                  <a:lnTo>
                    <a:pt x="922439" y="356616"/>
                  </a:lnTo>
                  <a:lnTo>
                    <a:pt x="929081" y="356616"/>
                  </a:lnTo>
                  <a:lnTo>
                    <a:pt x="932408" y="350520"/>
                  </a:lnTo>
                  <a:lnTo>
                    <a:pt x="932408" y="338328"/>
                  </a:lnTo>
                  <a:lnTo>
                    <a:pt x="929081" y="332232"/>
                  </a:lnTo>
                  <a:lnTo>
                    <a:pt x="925753" y="332232"/>
                  </a:lnTo>
                  <a:lnTo>
                    <a:pt x="925753" y="341376"/>
                  </a:lnTo>
                  <a:lnTo>
                    <a:pt x="925753" y="347472"/>
                  </a:lnTo>
                  <a:lnTo>
                    <a:pt x="922439" y="350520"/>
                  </a:lnTo>
                  <a:lnTo>
                    <a:pt x="905802" y="350520"/>
                  </a:lnTo>
                  <a:lnTo>
                    <a:pt x="905802" y="338328"/>
                  </a:lnTo>
                  <a:lnTo>
                    <a:pt x="922439" y="338328"/>
                  </a:lnTo>
                  <a:lnTo>
                    <a:pt x="925753" y="341376"/>
                  </a:lnTo>
                  <a:lnTo>
                    <a:pt x="925753" y="332232"/>
                  </a:lnTo>
                  <a:lnTo>
                    <a:pt x="899160" y="332232"/>
                  </a:lnTo>
                  <a:lnTo>
                    <a:pt x="899160" y="371856"/>
                  </a:lnTo>
                  <a:lnTo>
                    <a:pt x="905802" y="371856"/>
                  </a:lnTo>
                  <a:lnTo>
                    <a:pt x="905802" y="356616"/>
                  </a:lnTo>
                  <a:lnTo>
                    <a:pt x="912456" y="356616"/>
                  </a:lnTo>
                  <a:lnTo>
                    <a:pt x="925753" y="371856"/>
                  </a:lnTo>
                  <a:lnTo>
                    <a:pt x="935736" y="371856"/>
                  </a:lnTo>
                  <a:close/>
                </a:path>
                <a:path w="1057909" h="372109">
                  <a:moveTo>
                    <a:pt x="969264" y="338328"/>
                  </a:moveTo>
                  <a:lnTo>
                    <a:pt x="966216" y="335280"/>
                  </a:lnTo>
                  <a:lnTo>
                    <a:pt x="960120" y="332232"/>
                  </a:lnTo>
                  <a:lnTo>
                    <a:pt x="944880" y="332232"/>
                  </a:lnTo>
                  <a:lnTo>
                    <a:pt x="941832" y="335280"/>
                  </a:lnTo>
                  <a:lnTo>
                    <a:pt x="941832" y="338328"/>
                  </a:lnTo>
                  <a:lnTo>
                    <a:pt x="938784" y="341376"/>
                  </a:lnTo>
                  <a:lnTo>
                    <a:pt x="938784" y="350520"/>
                  </a:lnTo>
                  <a:lnTo>
                    <a:pt x="947928" y="353568"/>
                  </a:lnTo>
                  <a:lnTo>
                    <a:pt x="960120" y="353568"/>
                  </a:lnTo>
                  <a:lnTo>
                    <a:pt x="963168" y="356616"/>
                  </a:lnTo>
                  <a:lnTo>
                    <a:pt x="963168" y="365760"/>
                  </a:lnTo>
                  <a:lnTo>
                    <a:pt x="944880" y="365760"/>
                  </a:lnTo>
                  <a:lnTo>
                    <a:pt x="944880" y="359664"/>
                  </a:lnTo>
                  <a:lnTo>
                    <a:pt x="941832" y="359664"/>
                  </a:lnTo>
                  <a:lnTo>
                    <a:pt x="938784" y="362712"/>
                  </a:lnTo>
                  <a:lnTo>
                    <a:pt x="941832" y="368808"/>
                  </a:lnTo>
                  <a:lnTo>
                    <a:pt x="947928" y="371856"/>
                  </a:lnTo>
                  <a:lnTo>
                    <a:pt x="963168" y="371856"/>
                  </a:lnTo>
                  <a:lnTo>
                    <a:pt x="969264" y="368808"/>
                  </a:lnTo>
                  <a:lnTo>
                    <a:pt x="969264" y="365760"/>
                  </a:lnTo>
                  <a:lnTo>
                    <a:pt x="969264" y="350520"/>
                  </a:lnTo>
                  <a:lnTo>
                    <a:pt x="963168" y="350520"/>
                  </a:lnTo>
                  <a:lnTo>
                    <a:pt x="954024" y="347472"/>
                  </a:lnTo>
                  <a:lnTo>
                    <a:pt x="944880" y="347472"/>
                  </a:lnTo>
                  <a:lnTo>
                    <a:pt x="944880" y="338328"/>
                  </a:lnTo>
                  <a:lnTo>
                    <a:pt x="963168" y="338328"/>
                  </a:lnTo>
                  <a:lnTo>
                    <a:pt x="963168" y="341376"/>
                  </a:lnTo>
                  <a:lnTo>
                    <a:pt x="966216" y="341376"/>
                  </a:lnTo>
                  <a:lnTo>
                    <a:pt x="969264" y="338328"/>
                  </a:lnTo>
                  <a:close/>
                </a:path>
                <a:path w="1057909" h="372109">
                  <a:moveTo>
                    <a:pt x="987552" y="332232"/>
                  </a:moveTo>
                  <a:lnTo>
                    <a:pt x="981456" y="332232"/>
                  </a:lnTo>
                  <a:lnTo>
                    <a:pt x="981456" y="371856"/>
                  </a:lnTo>
                  <a:lnTo>
                    <a:pt x="987552" y="371856"/>
                  </a:lnTo>
                  <a:lnTo>
                    <a:pt x="987552" y="332232"/>
                  </a:lnTo>
                  <a:close/>
                </a:path>
                <a:path w="1057909" h="372109">
                  <a:moveTo>
                    <a:pt x="1057656" y="332232"/>
                  </a:moveTo>
                  <a:lnTo>
                    <a:pt x="1051661" y="332232"/>
                  </a:lnTo>
                  <a:lnTo>
                    <a:pt x="1038491" y="350875"/>
                  </a:lnTo>
                  <a:lnTo>
                    <a:pt x="1028915" y="332232"/>
                  </a:lnTo>
                  <a:lnTo>
                    <a:pt x="990600" y="332232"/>
                  </a:lnTo>
                  <a:lnTo>
                    <a:pt x="990600" y="338061"/>
                  </a:lnTo>
                  <a:lnTo>
                    <a:pt x="1003769" y="338061"/>
                  </a:lnTo>
                  <a:lnTo>
                    <a:pt x="1003769" y="371856"/>
                  </a:lnTo>
                  <a:lnTo>
                    <a:pt x="1009751" y="371856"/>
                  </a:lnTo>
                  <a:lnTo>
                    <a:pt x="1009751" y="338061"/>
                  </a:lnTo>
                  <a:lnTo>
                    <a:pt x="1022934" y="338061"/>
                  </a:lnTo>
                  <a:lnTo>
                    <a:pt x="1036104" y="356704"/>
                  </a:lnTo>
                  <a:lnTo>
                    <a:pt x="1036104" y="371856"/>
                  </a:lnTo>
                  <a:lnTo>
                    <a:pt x="1042085" y="371856"/>
                  </a:lnTo>
                  <a:lnTo>
                    <a:pt x="1042085" y="356704"/>
                  </a:lnTo>
                  <a:lnTo>
                    <a:pt x="1057656" y="334568"/>
                  </a:lnTo>
                  <a:lnTo>
                    <a:pt x="1057656" y="332232"/>
                  </a:lnTo>
                  <a:close/>
                </a:path>
                <a:path w="1057909" h="372109">
                  <a:moveTo>
                    <a:pt x="1057656" y="0"/>
                  </a:moveTo>
                  <a:lnTo>
                    <a:pt x="1026299" y="0"/>
                  </a:lnTo>
                  <a:lnTo>
                    <a:pt x="1026299" y="178358"/>
                  </a:lnTo>
                  <a:lnTo>
                    <a:pt x="1020813" y="213652"/>
                  </a:lnTo>
                  <a:lnTo>
                    <a:pt x="1005916" y="238480"/>
                  </a:lnTo>
                  <a:lnTo>
                    <a:pt x="983983" y="253161"/>
                  </a:lnTo>
                  <a:lnTo>
                    <a:pt x="957338" y="257987"/>
                  </a:lnTo>
                  <a:lnTo>
                    <a:pt x="928039" y="252717"/>
                  </a:lnTo>
                  <a:lnTo>
                    <a:pt x="906386" y="237286"/>
                  </a:lnTo>
                  <a:lnTo>
                    <a:pt x="892962" y="212305"/>
                  </a:lnTo>
                  <a:lnTo>
                    <a:pt x="888365" y="178358"/>
                  </a:lnTo>
                  <a:lnTo>
                    <a:pt x="888365" y="0"/>
                  </a:lnTo>
                  <a:lnTo>
                    <a:pt x="838200" y="0"/>
                  </a:lnTo>
                  <a:lnTo>
                    <a:pt x="838200" y="175171"/>
                  </a:lnTo>
                  <a:lnTo>
                    <a:pt x="848385" y="229717"/>
                  </a:lnTo>
                  <a:lnTo>
                    <a:pt x="875030" y="262763"/>
                  </a:lnTo>
                  <a:lnTo>
                    <a:pt x="912266" y="279095"/>
                  </a:lnTo>
                  <a:lnTo>
                    <a:pt x="954201" y="283464"/>
                  </a:lnTo>
                  <a:lnTo>
                    <a:pt x="983589" y="279539"/>
                  </a:lnTo>
                  <a:lnTo>
                    <a:pt x="1017676" y="263956"/>
                  </a:lnTo>
                  <a:lnTo>
                    <a:pt x="1045895" y="231063"/>
                  </a:lnTo>
                  <a:lnTo>
                    <a:pt x="1057656" y="175171"/>
                  </a:lnTo>
                  <a:lnTo>
                    <a:pt x="10576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356615"/>
            <a:ext cx="4566285" cy="2212975"/>
          </a:xfrm>
          <a:prstGeom prst="rect">
            <a:avLst/>
          </a:prstGeom>
          <a:solidFill>
            <a:srgbClr val="3D3935"/>
          </a:solidFill>
        </p:spPr>
        <p:txBody>
          <a:bodyPr vert="horz" wrap="square" lIns="0" tIns="4445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500"/>
              </a:spcBef>
            </a:pPr>
            <a:endParaRPr sz="3200"/>
          </a:p>
          <a:p>
            <a:pPr marL="155575" marR="327025">
              <a:lnSpc>
                <a:spcPct val="80000"/>
              </a:lnSpc>
            </a:pP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ITEC614</a:t>
            </a:r>
            <a:r>
              <a:rPr sz="3200" b="1" spc="-11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200" b="1" spc="-10" dirty="0">
                <a:solidFill>
                  <a:srgbClr val="FFFFFF"/>
                </a:solidFill>
                <a:latin typeface="Arial"/>
                <a:cs typeface="Arial"/>
              </a:rPr>
              <a:t>Introduction </a:t>
            </a: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3200" b="1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Cyber</a:t>
            </a:r>
            <a:r>
              <a:rPr sz="3200"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200" b="1" spc="-10" dirty="0">
                <a:solidFill>
                  <a:srgbClr val="FFFFFF"/>
                </a:solidFill>
                <a:latin typeface="Arial"/>
                <a:cs typeface="Arial"/>
              </a:rPr>
              <a:t>Security</a:t>
            </a:r>
            <a:endParaRPr sz="3200">
              <a:latin typeface="Arial"/>
              <a:cs typeface="Arial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575559"/>
            <a:ext cx="4571999" cy="2569464"/>
          </a:xfrm>
          <a:prstGeom prst="rect">
            <a:avLst/>
          </a:prstGeom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CBE0F8F7-A28E-E56B-822E-CC41217A8DAD}"/>
              </a:ext>
            </a:extLst>
          </p:cNvPr>
          <p:cNvSpPr txBox="1"/>
          <p:nvPr/>
        </p:nvSpPr>
        <p:spPr>
          <a:xfrm>
            <a:off x="5359863" y="3531006"/>
            <a:ext cx="2509012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600" b="1" dirty="0">
                <a:solidFill>
                  <a:srgbClr val="FFFFFF"/>
                </a:solidFill>
                <a:latin typeface="Arial"/>
                <a:cs typeface="Arial"/>
              </a:rPr>
              <a:t>Dr. Farshid Keivanian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688F03F6-94CA-F676-B049-42B5050844D5}"/>
              </a:ext>
            </a:extLst>
          </p:cNvPr>
          <p:cNvSpPr txBox="1"/>
          <p:nvPr/>
        </p:nvSpPr>
        <p:spPr>
          <a:xfrm>
            <a:off x="5359863" y="3959225"/>
            <a:ext cx="291909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Arial"/>
                <a:cs typeface="Arial"/>
              </a:rPr>
              <a:t>Lecturer,</a:t>
            </a:r>
            <a:r>
              <a:rPr sz="1200" b="1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Information</a:t>
            </a:r>
            <a:r>
              <a:rPr sz="12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25" dirty="0">
                <a:solidFill>
                  <a:srgbClr val="FFFFFF"/>
                </a:solidFill>
                <a:latin typeface="Arial"/>
                <a:cs typeface="Arial"/>
              </a:rPr>
              <a:t>Technology,</a:t>
            </a:r>
            <a:r>
              <a:rPr sz="12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20" dirty="0">
                <a:solidFill>
                  <a:srgbClr val="FFFFFF"/>
                </a:solidFill>
                <a:latin typeface="Arial"/>
                <a:cs typeface="Arial"/>
              </a:rPr>
              <a:t>PFBS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A68854C-CE19-80C0-444F-E3FE98B70A07}"/>
              </a:ext>
            </a:extLst>
          </p:cNvPr>
          <p:cNvSpPr txBox="1"/>
          <p:nvPr/>
        </p:nvSpPr>
        <p:spPr>
          <a:xfrm>
            <a:off x="2114" y="1118983"/>
            <a:ext cx="9141885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Authentication:</a:t>
            </a:r>
            <a:r>
              <a:rPr lang="en-US" sz="2800" dirty="0">
                <a:latin typeface="+mj-lt"/>
              </a:rPr>
              <a:t> Verifying who you are (e.g., ACU login using student ID &amp; password)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Access Control:</a:t>
            </a:r>
            <a:r>
              <a:rPr lang="en-US" sz="2800" dirty="0">
                <a:latin typeface="+mj-lt"/>
              </a:rPr>
              <a:t> Ensures you can only see what you're </a:t>
            </a:r>
            <a:r>
              <a:rPr lang="en-US" sz="2800" dirty="0" err="1">
                <a:latin typeface="+mj-lt"/>
              </a:rPr>
              <a:t>authorised</a:t>
            </a:r>
            <a:r>
              <a:rPr lang="en-US" sz="2800" dirty="0">
                <a:latin typeface="+mj-lt"/>
              </a:rPr>
              <a:t> to access (e.g., students can't access staff payroll)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275ACD-8901-0EB5-7E27-1EDC9B64DB01}"/>
              </a:ext>
            </a:extLst>
          </p:cNvPr>
          <p:cNvSpPr txBox="1"/>
          <p:nvPr/>
        </p:nvSpPr>
        <p:spPr>
          <a:xfrm>
            <a:off x="0" y="24712"/>
            <a:ext cx="76200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Authentication, Access Control &amp; Wireless Security</a:t>
            </a:r>
            <a:endParaRPr lang="en-US" sz="34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9EAA7-F65E-B6A4-F890-451DBC195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1E85AE-2E05-DAB0-688A-A3DFC85DC5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67" t="17993" r="16667" b="15926"/>
          <a:stretch/>
        </p:blipFill>
        <p:spPr>
          <a:xfrm>
            <a:off x="35858" y="1313666"/>
            <a:ext cx="8269941" cy="3882963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D1E3B590-762E-9A8A-A273-4789279ADE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" y="593725"/>
            <a:ext cx="9143999" cy="719941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268605" indent="-255904">
              <a:lnSpc>
                <a:spcPct val="150000"/>
              </a:lnSpc>
              <a:spcBef>
                <a:spcPts val="1095"/>
              </a:spcBef>
              <a:buFont typeface="Arial"/>
              <a:buChar char="•"/>
              <a:tabLst>
                <a:tab pos="268605" algn="l"/>
              </a:tabLst>
            </a:pPr>
            <a:r>
              <a:rPr lang="en-US" sz="2800" i="0" dirty="0">
                <a:latin typeface="+mj-lt"/>
                <a:cs typeface="Times New Roman"/>
              </a:rPr>
              <a:t>Guideline </a:t>
            </a:r>
            <a:endParaRPr sz="2800" spc="-10" dirty="0">
              <a:latin typeface="+mj-lt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FEBD746-91D3-A4DB-E66F-ED825ED01484}"/>
              </a:ext>
            </a:extLst>
          </p:cNvPr>
          <p:cNvSpPr/>
          <p:nvPr/>
        </p:nvSpPr>
        <p:spPr>
          <a:xfrm>
            <a:off x="1676400" y="4278472"/>
            <a:ext cx="5334000" cy="50625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707813B-3F3E-3BEF-B03F-A3292D78D9A9}"/>
              </a:ext>
            </a:extLst>
          </p:cNvPr>
          <p:cNvSpPr/>
          <p:nvPr/>
        </p:nvSpPr>
        <p:spPr>
          <a:xfrm>
            <a:off x="1752600" y="3305672"/>
            <a:ext cx="1828800" cy="27765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336269B5-B680-A0C3-7594-DFB9B7931C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Preparation for Assessment 2</a:t>
            </a:r>
            <a:endParaRPr lang="en-US" sz="2900" b="1" spc="-2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9880897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A4884F-74E8-1E22-4E86-944D13808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595CB3-E2FB-981F-718A-E8B9A57254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4" t="15926" r="12941" b="25479"/>
          <a:stretch/>
        </p:blipFill>
        <p:spPr>
          <a:xfrm>
            <a:off x="17930" y="1516354"/>
            <a:ext cx="9143999" cy="3599692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8936D36A-6161-2085-CA47-176E9E4C67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" y="593725"/>
            <a:ext cx="9143999" cy="719941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268605" indent="-255904">
              <a:lnSpc>
                <a:spcPct val="150000"/>
              </a:lnSpc>
              <a:spcBef>
                <a:spcPts val="1095"/>
              </a:spcBef>
              <a:buFont typeface="Arial"/>
              <a:buChar char="•"/>
              <a:tabLst>
                <a:tab pos="268605" algn="l"/>
              </a:tabLst>
            </a:pPr>
            <a:r>
              <a:rPr lang="en-US" sz="2800" i="0" dirty="0">
                <a:latin typeface="+mj-lt"/>
                <a:cs typeface="Times New Roman"/>
              </a:rPr>
              <a:t>Assessment Guide</a:t>
            </a:r>
            <a:endParaRPr sz="2800" spc="-10" dirty="0">
              <a:latin typeface="+mj-l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E838F5-B679-230F-9223-1E665DE087D7}"/>
              </a:ext>
            </a:extLst>
          </p:cNvPr>
          <p:cNvSpPr/>
          <p:nvPr/>
        </p:nvSpPr>
        <p:spPr>
          <a:xfrm>
            <a:off x="1653988" y="3919027"/>
            <a:ext cx="3070412" cy="19261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031FCCDD-AC1E-6237-75F1-64060E59EC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Preparation for Assessment 2</a:t>
            </a:r>
            <a:endParaRPr lang="en-US" sz="2900" b="1" spc="-2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636236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DF248-053A-5D67-A296-BA1D6698D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C9B815-0084-D5C4-BB5B-C218FDE11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333" t="27779" r="25882" b="7037"/>
          <a:stretch/>
        </p:blipFill>
        <p:spPr>
          <a:xfrm>
            <a:off x="3505200" y="1078595"/>
            <a:ext cx="5638800" cy="4071256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32D64D94-9F33-E204-A645-430C49CEBD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" y="593725"/>
            <a:ext cx="9143999" cy="719941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268605" indent="-255904">
              <a:lnSpc>
                <a:spcPct val="150000"/>
              </a:lnSpc>
              <a:spcBef>
                <a:spcPts val="1095"/>
              </a:spcBef>
              <a:buFont typeface="Arial"/>
              <a:buChar char="•"/>
              <a:tabLst>
                <a:tab pos="268605" algn="l"/>
              </a:tabLst>
            </a:pPr>
            <a:r>
              <a:rPr lang="en-US" sz="2800" i="0" dirty="0">
                <a:latin typeface="+mj-lt"/>
                <a:cs typeface="Times New Roman"/>
              </a:rPr>
              <a:t>Assessment Guide</a:t>
            </a:r>
            <a:endParaRPr sz="2800" spc="-10" dirty="0">
              <a:latin typeface="+mj-lt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E164A2DB-F67F-8D34-D8C4-B1E60F5B8E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Preparation for Assessment 2</a:t>
            </a:r>
            <a:endParaRPr lang="en-US" sz="2900" b="1" spc="-2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984751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EF018-10A8-62D6-206C-0B5205EEE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C826A7D-6ECC-474D-2871-912767A53D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" y="593725"/>
            <a:ext cx="9143999" cy="719941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268605" indent="-255904">
              <a:lnSpc>
                <a:spcPct val="150000"/>
              </a:lnSpc>
              <a:spcBef>
                <a:spcPts val="1095"/>
              </a:spcBef>
              <a:buFont typeface="Arial"/>
              <a:buChar char="•"/>
              <a:tabLst>
                <a:tab pos="268605" algn="l"/>
              </a:tabLst>
            </a:pPr>
            <a:r>
              <a:rPr lang="en-US" sz="2800" i="0" dirty="0">
                <a:latin typeface="+mj-lt"/>
                <a:cs typeface="Times New Roman"/>
              </a:rPr>
              <a:t>IEEE Template</a:t>
            </a:r>
            <a:endParaRPr sz="2800" spc="-10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190E32-E806-7AEB-1607-6695086F67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3" t="14444" r="18333" b="18889"/>
          <a:stretch/>
        </p:blipFill>
        <p:spPr>
          <a:xfrm>
            <a:off x="1183340" y="1338896"/>
            <a:ext cx="7960660" cy="3810954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C8952BF-979C-18D5-C473-6B7878DEC130}"/>
              </a:ext>
            </a:extLst>
          </p:cNvPr>
          <p:cNvSpPr/>
          <p:nvPr/>
        </p:nvSpPr>
        <p:spPr>
          <a:xfrm>
            <a:off x="2743200" y="3471395"/>
            <a:ext cx="3070412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18946B0-8133-1AB0-90C0-DD04571F2EC3}"/>
              </a:ext>
            </a:extLst>
          </p:cNvPr>
          <p:cNvSpPr/>
          <p:nvPr/>
        </p:nvSpPr>
        <p:spPr>
          <a:xfrm>
            <a:off x="1344710" y="2135655"/>
            <a:ext cx="838200" cy="17763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A28BAC50-A8B4-6A95-E4E7-172FD19841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Preparation for Assessment 2</a:t>
            </a:r>
            <a:endParaRPr lang="en-US" sz="2900" b="1" spc="-2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6111945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1DDDDA-3570-2399-C6C1-AE6669C70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1B8FF30-292C-63BE-CED5-967D1BD56D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" y="593725"/>
            <a:ext cx="9143999" cy="719941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268605" indent="-255904">
              <a:lnSpc>
                <a:spcPct val="150000"/>
              </a:lnSpc>
              <a:spcBef>
                <a:spcPts val="1095"/>
              </a:spcBef>
              <a:buFont typeface="Arial"/>
              <a:buChar char="•"/>
              <a:tabLst>
                <a:tab pos="268605" algn="l"/>
              </a:tabLst>
            </a:pPr>
            <a:r>
              <a:rPr lang="en-US" sz="2800" i="0" dirty="0">
                <a:latin typeface="+mj-lt"/>
                <a:cs typeface="Times New Roman"/>
              </a:rPr>
              <a:t>Referencing Guide</a:t>
            </a:r>
            <a:endParaRPr sz="2800" spc="-10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F90A8A-A304-2F54-E681-61FC171088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3" t="14444" r="18333" b="18889"/>
          <a:stretch/>
        </p:blipFill>
        <p:spPr>
          <a:xfrm>
            <a:off x="1183340" y="1338896"/>
            <a:ext cx="7960660" cy="3810954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733EFCF-50A3-6B0C-C172-66B434CCDA0A}"/>
              </a:ext>
            </a:extLst>
          </p:cNvPr>
          <p:cNvSpPr/>
          <p:nvPr/>
        </p:nvSpPr>
        <p:spPr>
          <a:xfrm>
            <a:off x="2667000" y="3812055"/>
            <a:ext cx="3070412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802EE46-4FF8-E687-F7CF-D0BB1C1DE8D0}"/>
              </a:ext>
            </a:extLst>
          </p:cNvPr>
          <p:cNvSpPr/>
          <p:nvPr/>
        </p:nvSpPr>
        <p:spPr>
          <a:xfrm>
            <a:off x="1344710" y="2135655"/>
            <a:ext cx="838200" cy="17763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F4AD4AE5-9C8C-21D0-624B-1719AB1698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Preparation for Assessment 2</a:t>
            </a:r>
            <a:endParaRPr lang="en-US" sz="2900" b="1" spc="-2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022323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C9E77-ADD8-5A23-1E57-68713C7F9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9B9A9FD-6490-CFC5-504B-F87EF68732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-124671"/>
            <a:ext cx="9143999" cy="5274521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500" b="1" i="0" dirty="0">
                <a:latin typeface="+mj-lt"/>
              </a:rPr>
              <a:t>What Are You Supposed to Do?</a:t>
            </a:r>
          </a:p>
          <a:p>
            <a:pPr>
              <a:lnSpc>
                <a:spcPct val="150000"/>
              </a:lnSpc>
              <a:buNone/>
            </a:pPr>
            <a:r>
              <a:rPr lang="en-US" sz="2500" i="0" dirty="0">
                <a:latin typeface="+mj-lt"/>
              </a:rPr>
              <a:t>You will write a </a:t>
            </a:r>
            <a:r>
              <a:rPr lang="en-US" sz="2500" b="1" i="0" dirty="0">
                <a:latin typeface="+mj-lt"/>
              </a:rPr>
              <a:t>group reflective report</a:t>
            </a:r>
            <a:r>
              <a:rPr lang="en-US" sz="2500" i="0" dirty="0">
                <a:latin typeface="+mj-lt"/>
              </a:rPr>
              <a:t> on a </a:t>
            </a:r>
            <a:r>
              <a:rPr lang="en-US" sz="2500" b="1" i="0" dirty="0">
                <a:latin typeface="+mj-lt"/>
              </a:rPr>
              <a:t>real-world cyber security breach</a:t>
            </a:r>
            <a:r>
              <a:rPr lang="en-US" sz="2500" i="0" dirty="0">
                <a:latin typeface="+mj-lt"/>
              </a:rPr>
              <a:t> (e.g., Casino Fish Tank Hack or any 2025 incident from the Webber list) using: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i="0" dirty="0">
                <a:latin typeface="+mj-lt"/>
              </a:rPr>
              <a:t>MITRE ATT&amp;CK</a:t>
            </a:r>
            <a:r>
              <a:rPr lang="en-US" sz="2500" i="0" dirty="0">
                <a:latin typeface="+mj-lt"/>
              </a:rPr>
              <a:t> framework: </a:t>
            </a:r>
            <a:r>
              <a:rPr lang="en-US" sz="2500" i="0" dirty="0">
                <a:latin typeface="+mj-lt"/>
                <a:hlinkClick r:id="rId2"/>
              </a:rPr>
              <a:t>https://attack.mitre.org</a:t>
            </a:r>
            <a:endParaRPr lang="en-US" sz="2500" i="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i="0" dirty="0">
                <a:latin typeface="+mj-lt"/>
              </a:rPr>
              <a:t>IEEE format template</a:t>
            </a:r>
            <a:r>
              <a:rPr lang="en-US" sz="2500" i="0" dirty="0">
                <a:latin typeface="+mj-lt"/>
              </a:rPr>
              <a:t> (provided on Canvas)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i="0" dirty="0">
                <a:latin typeface="+mj-lt"/>
              </a:rPr>
              <a:t>Weekly Discussion Forum contributions (Week 3 to Week 8)</a:t>
            </a:r>
            <a:endParaRPr lang="en-US" sz="2500" i="0" dirty="0">
              <a:latin typeface="+mj-lt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i="0" dirty="0">
                <a:latin typeface="+mj-lt"/>
              </a:rPr>
              <a:t>Include screenshots of your forum participation in your </a:t>
            </a:r>
            <a:r>
              <a:rPr lang="en-US" sz="2500" b="1" i="0" dirty="0">
                <a:latin typeface="+mj-lt"/>
              </a:rPr>
              <a:t>Appendix</a:t>
            </a:r>
            <a:endParaRPr lang="en-US" sz="2500" i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6989399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2F3DA-8E45-A002-CAEC-36516EFD3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D9CEDB6-8030-CFFE-C167-30B27F7531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Breakdown of What to Do Each Week (Weeks 3 to 8)</a:t>
            </a:r>
            <a:endParaRPr lang="en-US" sz="2500" b="1" i="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D8A9363-4607-2EC4-5FE8-8677F85ECA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50022"/>
              </p:ext>
            </p:extLst>
          </p:nvPr>
        </p:nvGraphicFramePr>
        <p:xfrm>
          <a:off x="76200" y="898525"/>
          <a:ext cx="8991600" cy="422686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102755409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4192590910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3231680357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10513317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500" dirty="0"/>
                        <a:t>Week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Task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Where to Submit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Tips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6626466"/>
                  </a:ext>
                </a:extLst>
              </a:tr>
              <a:tr h="186164">
                <a:tc>
                  <a:txBody>
                    <a:bodyPr/>
                    <a:lstStyle/>
                    <a:p>
                      <a:r>
                        <a:rPr lang="en-US" sz="2500" dirty="0"/>
                        <a:t>3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Write Introduction to your report</a:t>
                      </a:r>
                      <a:endParaRPr lang="en-US" sz="2500" dirty="0"/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Week 3 AT2 Discussion Forum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Use the fish tank case or your chosen breach. Highlight the incident’s background and importance.</a:t>
                      </a:r>
                    </a:p>
                  </a:txBody>
                  <a:tcPr marL="11956" marR="11956" marT="5978" marB="5978" anchor="ctr"/>
                </a:tc>
                <a:extLst>
                  <a:ext uri="{0D108BD9-81ED-4DB2-BD59-A6C34878D82A}">
                    <a16:rowId xmlns:a16="http://schemas.microsoft.com/office/drawing/2014/main" val="4046837693"/>
                  </a:ext>
                </a:extLst>
              </a:tr>
              <a:tr h="76200">
                <a:tc>
                  <a:txBody>
                    <a:bodyPr/>
                    <a:lstStyle/>
                    <a:p>
                      <a:r>
                        <a:rPr lang="en-US" sz="2500"/>
                        <a:t>4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Describe the Details of the Breach</a:t>
                      </a:r>
                      <a:endParaRPr lang="en-US" sz="2500" dirty="0"/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Week 4 Forum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Use MITRE ATT&amp;CK to explain hacker techniques. Mention any vulnerabilities or company oversights.</a:t>
                      </a:r>
                    </a:p>
                  </a:txBody>
                  <a:tcPr marL="11956" marR="11956" marT="5978" marB="5978" anchor="ctr"/>
                </a:tc>
                <a:extLst>
                  <a:ext uri="{0D108BD9-81ED-4DB2-BD59-A6C34878D82A}">
                    <a16:rowId xmlns:a16="http://schemas.microsoft.com/office/drawing/2014/main" val="3899214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990106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6E5D4-7874-2082-9E3D-0037D048E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2E2356B-B7C3-62B6-692B-2BC9E0A67A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Breakdown of What to Do Each Week (Weeks 3 to 8)</a:t>
            </a:r>
            <a:endParaRPr lang="en-US" sz="2500" b="1" i="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83E7AE-C932-46DC-5273-B4B76F8DF2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416900"/>
              </p:ext>
            </p:extLst>
          </p:nvPr>
        </p:nvGraphicFramePr>
        <p:xfrm>
          <a:off x="76200" y="898525"/>
          <a:ext cx="8991600" cy="384586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102755409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4192590910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3231680357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10513317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500" dirty="0"/>
                        <a:t>Week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Task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Where to Submit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Tips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6626466"/>
                  </a:ext>
                </a:extLst>
              </a:tr>
              <a:tr h="186164">
                <a:tc>
                  <a:txBody>
                    <a:bodyPr/>
                    <a:lstStyle/>
                    <a:p>
                      <a:r>
                        <a:rPr lang="en-US" sz="2500"/>
                        <a:t>5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Discuss the Existing Security Controls in Place</a:t>
                      </a:r>
                      <a:endParaRPr lang="en-US" sz="2500" dirty="0"/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Week 5 Forum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Identify what was missing or outdated. Any existing firewalls? Network monitoring?</a:t>
                      </a:r>
                    </a:p>
                  </a:txBody>
                  <a:tcPr marL="11956" marR="11956" marT="5978" marB="5978" anchor="ctr"/>
                </a:tc>
                <a:extLst>
                  <a:ext uri="{0D108BD9-81ED-4DB2-BD59-A6C34878D82A}">
                    <a16:rowId xmlns:a16="http://schemas.microsoft.com/office/drawing/2014/main" val="4046837693"/>
                  </a:ext>
                </a:extLst>
              </a:tr>
              <a:tr h="76200">
                <a:tc>
                  <a:txBody>
                    <a:bodyPr/>
                    <a:lstStyle/>
                    <a:p>
                      <a:r>
                        <a:rPr lang="en-US" sz="2500"/>
                        <a:t>6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Propose Improved Security Mechanisms</a:t>
                      </a:r>
                      <a:endParaRPr lang="en-US" sz="2500" dirty="0"/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Week 6 Forum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Recommend defenses based on MITRE. Justify each.</a:t>
                      </a:r>
                    </a:p>
                  </a:txBody>
                  <a:tcPr marL="11956" marR="11956" marT="5978" marB="5978" anchor="ctr"/>
                </a:tc>
                <a:extLst>
                  <a:ext uri="{0D108BD9-81ED-4DB2-BD59-A6C34878D82A}">
                    <a16:rowId xmlns:a16="http://schemas.microsoft.com/office/drawing/2014/main" val="3899214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390920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89382-D6D1-1A89-57E7-1CCDE46FD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D06FC5F1-243E-6EA7-1D8E-52723A7F2B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" y="-244475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Breakdown of What to Do Each Week (Weeks 3 to 8)</a:t>
            </a:r>
            <a:endParaRPr lang="en-US" sz="2500" b="1" i="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BA6355A-2EAF-9EDB-E16A-97C7811C18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5107287"/>
              </p:ext>
            </p:extLst>
          </p:nvPr>
        </p:nvGraphicFramePr>
        <p:xfrm>
          <a:off x="76200" y="898525"/>
          <a:ext cx="8991600" cy="346486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102755409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4192590910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3231680357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10513317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500" dirty="0"/>
                        <a:t>Week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Task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Where to Submit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Tips</a:t>
                      </a:r>
                    </a:p>
                  </a:txBody>
                  <a:tcPr marL="11956" marR="11956" marT="5978" marB="5978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6626466"/>
                  </a:ext>
                </a:extLst>
              </a:tr>
              <a:tr h="186164">
                <a:tc>
                  <a:txBody>
                    <a:bodyPr/>
                    <a:lstStyle/>
                    <a:p>
                      <a:r>
                        <a:rPr lang="en-US" sz="2500"/>
                        <a:t>7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Draft your Conclusion</a:t>
                      </a:r>
                      <a:endParaRPr lang="en-US" sz="2500" dirty="0"/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Week 7 Forum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Summarize lessons learned, critical insights, and future protections.</a:t>
                      </a:r>
                    </a:p>
                  </a:txBody>
                  <a:tcPr marL="11956" marR="11956" marT="5978" marB="5978" anchor="ctr"/>
                </a:tc>
                <a:extLst>
                  <a:ext uri="{0D108BD9-81ED-4DB2-BD59-A6C34878D82A}">
                    <a16:rowId xmlns:a16="http://schemas.microsoft.com/office/drawing/2014/main" val="4046837693"/>
                  </a:ext>
                </a:extLst>
              </a:tr>
              <a:tr h="76200">
                <a:tc>
                  <a:txBody>
                    <a:bodyPr/>
                    <a:lstStyle/>
                    <a:p>
                      <a:r>
                        <a:rPr lang="en-US" sz="2500"/>
                        <a:t>8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Compile Your Full Report and Share it in the Forum</a:t>
                      </a:r>
                      <a:endParaRPr lang="en-US" sz="2500" dirty="0"/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Week 8 Forum + Turnitin</a:t>
                      </a:r>
                    </a:p>
                  </a:txBody>
                  <a:tcPr marL="11956" marR="11956" marT="5978" marB="5978" anchor="ctr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Paste full IEEE report in Week 8 forum. Submit to Turnitin. Include Appendix with DF post screenshots.</a:t>
                      </a:r>
                    </a:p>
                  </a:txBody>
                  <a:tcPr marL="11956" marR="11956" marT="5978" marB="5978" anchor="ctr"/>
                </a:tc>
                <a:extLst>
                  <a:ext uri="{0D108BD9-81ED-4DB2-BD59-A6C34878D82A}">
                    <a16:rowId xmlns:a16="http://schemas.microsoft.com/office/drawing/2014/main" val="3899214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351356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571D0-FECD-9828-19DA-799CEC7702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8A281D1-E15A-FC72-D0CD-206AE644E2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94" y="-303061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Final Report Structure (IEEE Template)</a:t>
            </a:r>
            <a:endParaRPr lang="en-US" sz="2500" b="1" i="0" dirty="0"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E1ACD83-D8C1-9037-D04C-9594D0A087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4" y="445438"/>
            <a:ext cx="9144000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Feed Forward Template (Appendix I)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Checklist (Appendix II)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Abstract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(100–200 words): Summarize the case, causes, findings, and controls.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Introduction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Context of the breach and report purpose.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Details of Breach Causes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Use MITRE tactics and techniques observed.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Critical Security Controls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Suggest new or improved defenses.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Conclusion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Final remarks, major takeaways.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References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(IEEE style – at least 5 scholarly sources)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Appendix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Screenshots of all DF posts by both members with timestamps.</a:t>
            </a:r>
          </a:p>
        </p:txBody>
      </p:sp>
    </p:spTree>
    <p:extLst>
      <p:ext uri="{BB962C8B-B14F-4D97-AF65-F5344CB8AC3E}">
        <p14:creationId xmlns:p14="http://schemas.microsoft.com/office/powerpoint/2010/main" val="1514734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11F7B-46D9-0FF7-C983-5A9846311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65321CB-4C85-F254-A6F4-2C160EB0877F}"/>
              </a:ext>
            </a:extLst>
          </p:cNvPr>
          <p:cNvSpPr txBox="1"/>
          <p:nvPr/>
        </p:nvSpPr>
        <p:spPr>
          <a:xfrm>
            <a:off x="2114" y="1118983"/>
            <a:ext cx="9141885" cy="1951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Wireless Security:</a:t>
            </a:r>
            <a:r>
              <a:rPr lang="en-US" sz="2800" dirty="0"/>
              <a:t> Protects Wi-Fi from </a:t>
            </a:r>
            <a:r>
              <a:rPr lang="en-US" sz="2800" dirty="0" err="1"/>
              <a:t>unauthorised</a:t>
            </a:r>
            <a:r>
              <a:rPr lang="en-US" sz="2800" dirty="0"/>
              <a:t> users (e.g., </a:t>
            </a:r>
            <a:r>
              <a:rPr lang="en-US" sz="2800" dirty="0" err="1"/>
              <a:t>Eduroam</a:t>
            </a:r>
            <a:r>
              <a:rPr lang="en-US" sz="2800" dirty="0"/>
              <a:t> network security at Australian campuses)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72A214-85A7-1BDE-643E-FBAF50E6F783}"/>
              </a:ext>
            </a:extLst>
          </p:cNvPr>
          <p:cNvSpPr txBox="1"/>
          <p:nvPr/>
        </p:nvSpPr>
        <p:spPr>
          <a:xfrm>
            <a:off x="0" y="24712"/>
            <a:ext cx="76200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Authentication, Access Control &amp; Wireless Security</a:t>
            </a:r>
            <a:endParaRPr lang="en-US" sz="3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8119098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C207B-A5A9-829D-BF79-AD6EF5169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09A7AD7-2E5E-31B9-256D-CB5A45C702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94" y="-303061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How to Stand Out</a:t>
            </a:r>
            <a:endParaRPr lang="en-US" sz="2500" b="1" i="0" dirty="0">
              <a:latin typeface="+mj-lt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CDAFBF4-B8AF-60E0-7F22-71C1BAB783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211226"/>
              </p:ext>
            </p:extLst>
          </p:nvPr>
        </p:nvGraphicFramePr>
        <p:xfrm>
          <a:off x="9294" y="1050925"/>
          <a:ext cx="9134706" cy="3982260"/>
        </p:xfrm>
        <a:graphic>
          <a:graphicData uri="http://schemas.openxmlformats.org/drawingml/2006/table">
            <a:tbl>
              <a:tblPr>
                <a:tableStyleId>{1E171933-4619-4E11-9A3F-F7608DF75F80}</a:tableStyleId>
              </a:tblPr>
              <a:tblGrid>
                <a:gridCol w="2444776">
                  <a:extLst>
                    <a:ext uri="{9D8B030D-6E8A-4147-A177-3AD203B41FA5}">
                      <a16:colId xmlns:a16="http://schemas.microsoft.com/office/drawing/2014/main" val="3217422550"/>
                    </a:ext>
                  </a:extLst>
                </a:gridCol>
                <a:gridCol w="6689930">
                  <a:extLst>
                    <a:ext uri="{9D8B030D-6E8A-4147-A177-3AD203B41FA5}">
                      <a16:colId xmlns:a16="http://schemas.microsoft.com/office/drawing/2014/main" val="219024432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r>
                        <a:rPr lang="en-US" sz="2800" dirty="0"/>
                        <a:t>Area</a:t>
                      </a:r>
                    </a:p>
                  </a:txBody>
                  <a:tcPr marL="25170" marR="25170" marT="12585" marB="12585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How to Excel</a:t>
                      </a:r>
                    </a:p>
                  </a:txBody>
                  <a:tcPr marL="25170" marR="25170" marT="12585" marB="12585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405041"/>
                  </a:ext>
                </a:extLst>
              </a:tr>
              <a:tr h="919710">
                <a:tc>
                  <a:txBody>
                    <a:bodyPr/>
                    <a:lstStyle/>
                    <a:p>
                      <a:r>
                        <a:rPr lang="en-US" sz="2800" b="1" dirty="0"/>
                        <a:t>Critical Thinking (GC1)</a:t>
                      </a:r>
                      <a:endParaRPr lang="en-US" sz="2800" dirty="0"/>
                    </a:p>
                  </a:txBody>
                  <a:tcPr marL="25170" marR="25170" marT="12585" marB="1258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Provide deep analysis with justification and evidence for each argument.</a:t>
                      </a:r>
                    </a:p>
                  </a:txBody>
                  <a:tcPr marL="25170" marR="25170" marT="12585" marB="12585" anchor="ctr"/>
                </a:tc>
                <a:extLst>
                  <a:ext uri="{0D108BD9-81ED-4DB2-BD59-A6C34878D82A}">
                    <a16:rowId xmlns:a16="http://schemas.microsoft.com/office/drawing/2014/main" val="407036313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r>
                        <a:rPr lang="en-US" sz="2800" b="1"/>
                        <a:t>Real-World Connection (GC2)</a:t>
                      </a:r>
                      <a:endParaRPr lang="en-US" sz="2800"/>
                    </a:p>
                  </a:txBody>
                  <a:tcPr marL="25170" marR="25170" marT="12585" marB="1258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Directly link theories to the breach scenario. Use examples from the attack.</a:t>
                      </a:r>
                    </a:p>
                  </a:txBody>
                  <a:tcPr marL="25170" marR="25170" marT="12585" marB="12585" anchor="ctr"/>
                </a:tc>
                <a:extLst>
                  <a:ext uri="{0D108BD9-81ED-4DB2-BD59-A6C34878D82A}">
                    <a16:rowId xmlns:a16="http://schemas.microsoft.com/office/drawing/2014/main" val="3924162198"/>
                  </a:ext>
                </a:extLst>
              </a:tr>
              <a:tr h="980670">
                <a:tc>
                  <a:txBody>
                    <a:bodyPr/>
                    <a:lstStyle/>
                    <a:p>
                      <a:r>
                        <a:rPr lang="en-US" sz="2800" b="1"/>
                        <a:t>Team Collaboration (GC4)</a:t>
                      </a:r>
                      <a:endParaRPr lang="en-US" sz="2800"/>
                    </a:p>
                  </a:txBody>
                  <a:tcPr marL="25170" marR="25170" marT="12585" marB="1258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Show balanced input from both members and interaction with others in forums.</a:t>
                      </a:r>
                    </a:p>
                  </a:txBody>
                  <a:tcPr marL="25170" marR="25170" marT="12585" marB="12585" anchor="ctr"/>
                </a:tc>
                <a:extLst>
                  <a:ext uri="{0D108BD9-81ED-4DB2-BD59-A6C34878D82A}">
                    <a16:rowId xmlns:a16="http://schemas.microsoft.com/office/drawing/2014/main" val="3251124919"/>
                  </a:ext>
                </a:extLst>
              </a:tr>
            </a:tbl>
          </a:graphicData>
        </a:graphic>
      </p:graphicFrame>
      <p:sp>
        <p:nvSpPr>
          <p:cNvPr id="12" name="Rectangle 1">
            <a:extLst>
              <a:ext uri="{FF2B5EF4-FFF2-40B4-BE49-F238E27FC236}">
                <a16:creationId xmlns:a16="http://schemas.microsoft.com/office/drawing/2014/main" id="{152C9A9D-071C-2FF5-73CB-28922D915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4" y="418756"/>
            <a:ext cx="125066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Rubric)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603240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2BCE1F-0079-BEFB-0FDB-6B4DDE4C5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EBC7604-AC3E-2EA9-3DF2-797C711ACE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94" y="-303061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How to Stand Out</a:t>
            </a:r>
            <a:endParaRPr lang="en-US" sz="2500" b="1" i="0" dirty="0">
              <a:latin typeface="+mj-lt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555063AA-45BF-14FD-A2D5-827CF585E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3773429"/>
              </p:ext>
            </p:extLst>
          </p:nvPr>
        </p:nvGraphicFramePr>
        <p:xfrm>
          <a:off x="0" y="1127125"/>
          <a:ext cx="9134706" cy="3266670"/>
        </p:xfrm>
        <a:graphic>
          <a:graphicData uri="http://schemas.openxmlformats.org/drawingml/2006/table">
            <a:tbl>
              <a:tblPr>
                <a:tableStyleId>{1E171933-4619-4E11-9A3F-F7608DF75F80}</a:tableStyleId>
              </a:tblPr>
              <a:tblGrid>
                <a:gridCol w="2444776">
                  <a:extLst>
                    <a:ext uri="{9D8B030D-6E8A-4147-A177-3AD203B41FA5}">
                      <a16:colId xmlns:a16="http://schemas.microsoft.com/office/drawing/2014/main" val="3217422550"/>
                    </a:ext>
                  </a:extLst>
                </a:gridCol>
                <a:gridCol w="6689930">
                  <a:extLst>
                    <a:ext uri="{9D8B030D-6E8A-4147-A177-3AD203B41FA5}">
                      <a16:colId xmlns:a16="http://schemas.microsoft.com/office/drawing/2014/main" val="219024432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r>
                        <a:rPr lang="en-US" sz="2800" dirty="0"/>
                        <a:t>Area</a:t>
                      </a:r>
                    </a:p>
                  </a:txBody>
                  <a:tcPr marL="25170" marR="25170" marT="12585" marB="12585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How to Excel</a:t>
                      </a:r>
                    </a:p>
                  </a:txBody>
                  <a:tcPr marL="25170" marR="25170" marT="12585" marB="12585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405041"/>
                  </a:ext>
                </a:extLst>
              </a:tr>
              <a:tr h="919710">
                <a:tc>
                  <a:txBody>
                    <a:bodyPr/>
                    <a:lstStyle/>
                    <a:p>
                      <a:r>
                        <a:rPr lang="en-US" sz="2800" b="1" dirty="0"/>
                        <a:t>Evaluation (GC7)</a:t>
                      </a:r>
                      <a:endParaRPr lang="en-US" sz="2800" dirty="0"/>
                    </a:p>
                  </a:txBody>
                  <a:tcPr marL="25170" marR="25170" marT="12585" marB="1258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Consider attacker tactics, system flaws, and industry practices from multiple views.</a:t>
                      </a:r>
                    </a:p>
                  </a:txBody>
                  <a:tcPr marL="25170" marR="25170" marT="12585" marB="12585" anchor="ctr"/>
                </a:tc>
                <a:extLst>
                  <a:ext uri="{0D108BD9-81ED-4DB2-BD59-A6C34878D82A}">
                    <a16:rowId xmlns:a16="http://schemas.microsoft.com/office/drawing/2014/main" val="407036313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r>
                        <a:rPr lang="en-US" sz="2800" b="1"/>
                        <a:t>Innovation (GC8)</a:t>
                      </a:r>
                      <a:endParaRPr lang="en-US" sz="2800"/>
                    </a:p>
                  </a:txBody>
                  <a:tcPr marL="25170" marR="25170" marT="12585" marB="1258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Propose new or advanced controls aligned with MITRE. Go beyond surface-level fixes.</a:t>
                      </a:r>
                    </a:p>
                  </a:txBody>
                  <a:tcPr marL="25170" marR="25170" marT="12585" marB="12585" anchor="ctr"/>
                </a:tc>
                <a:extLst>
                  <a:ext uri="{0D108BD9-81ED-4DB2-BD59-A6C34878D82A}">
                    <a16:rowId xmlns:a16="http://schemas.microsoft.com/office/drawing/2014/main" val="3924162198"/>
                  </a:ext>
                </a:extLst>
              </a:tr>
              <a:tr h="980670">
                <a:tc>
                  <a:txBody>
                    <a:bodyPr/>
                    <a:lstStyle/>
                    <a:p>
                      <a:r>
                        <a:rPr lang="en-US" sz="2800" b="1" dirty="0"/>
                        <a:t>Formatting &amp; Referencing</a:t>
                      </a:r>
                      <a:endParaRPr lang="en-US" sz="2800" dirty="0"/>
                    </a:p>
                  </a:txBody>
                  <a:tcPr marL="25170" marR="25170" marT="12585" marB="12585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Follow the IEEE paper format strictly. Use the correct IEEE in-text citations and list format.</a:t>
                      </a:r>
                    </a:p>
                  </a:txBody>
                  <a:tcPr marL="25170" marR="25170" marT="12585" marB="12585" anchor="ctr"/>
                </a:tc>
                <a:extLst>
                  <a:ext uri="{0D108BD9-81ED-4DB2-BD59-A6C34878D82A}">
                    <a16:rowId xmlns:a16="http://schemas.microsoft.com/office/drawing/2014/main" val="3251124919"/>
                  </a:ext>
                </a:extLst>
              </a:tr>
            </a:tbl>
          </a:graphicData>
        </a:graphic>
      </p:graphicFrame>
      <p:sp>
        <p:nvSpPr>
          <p:cNvPr id="12" name="Rectangle 1">
            <a:extLst>
              <a:ext uri="{FF2B5EF4-FFF2-40B4-BE49-F238E27FC236}">
                <a16:creationId xmlns:a16="http://schemas.microsoft.com/office/drawing/2014/main" id="{9417FBA2-BB83-BD28-0730-2EF89FD5BF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4" y="418756"/>
            <a:ext cx="125066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Rubric)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21940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BF713D-D676-CCA1-713E-293B76DCF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9CE37D3-B611-9D8C-E37C-58CE558431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94" y="-303061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What to Avoid</a:t>
            </a:r>
            <a:endParaRPr lang="en-US" sz="2500" b="1" i="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512A54E-4C3B-FBFC-1DAF-25B7720623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777705"/>
              </p:ext>
            </p:extLst>
          </p:nvPr>
        </p:nvGraphicFramePr>
        <p:xfrm>
          <a:off x="9294" y="1050925"/>
          <a:ext cx="9134706" cy="3169224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505306">
                  <a:extLst>
                    <a:ext uri="{9D8B030D-6E8A-4147-A177-3AD203B41FA5}">
                      <a16:colId xmlns:a16="http://schemas.microsoft.com/office/drawing/2014/main" val="1138494836"/>
                    </a:ext>
                  </a:extLst>
                </a:gridCol>
                <a:gridCol w="6629400">
                  <a:extLst>
                    <a:ext uri="{9D8B030D-6E8A-4147-A177-3AD203B41FA5}">
                      <a16:colId xmlns:a16="http://schemas.microsoft.com/office/drawing/2014/main" val="282417716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 </a:t>
                      </a:r>
                      <a:r>
                        <a:rPr lang="en-US" sz="2800" dirty="0"/>
                        <a:t>Mistake</a:t>
                      </a:r>
                    </a:p>
                  </a:txBody>
                  <a:tcPr marL="45546" marR="45546" marT="22773" marB="22773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v"/>
                      </a:pPr>
                      <a:r>
                        <a:rPr lang="en-US" sz="2800" dirty="0"/>
                        <a:t>Why Avoid It</a:t>
                      </a:r>
                    </a:p>
                  </a:txBody>
                  <a:tcPr marL="45546" marR="45546" marT="22773" marB="22773" anchor="ctr"/>
                </a:tc>
                <a:extLst>
                  <a:ext uri="{0D108BD9-81ED-4DB2-BD59-A6C34878D82A}">
                    <a16:rowId xmlns:a16="http://schemas.microsoft.com/office/drawing/2014/main" val="40441319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Submitting late</a:t>
                      </a:r>
                    </a:p>
                  </a:txBody>
                  <a:tcPr marL="45546" marR="45546" marT="22773" marB="22773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5% penalty per day, 0 after 3 days</a:t>
                      </a:r>
                    </a:p>
                  </a:txBody>
                  <a:tcPr marL="45546" marR="45546" marT="22773" marB="22773" anchor="ctr"/>
                </a:tc>
                <a:extLst>
                  <a:ext uri="{0D108BD9-81ED-4DB2-BD59-A6C34878D82A}">
                    <a16:rowId xmlns:a16="http://schemas.microsoft.com/office/drawing/2014/main" val="1315422204"/>
                  </a:ext>
                </a:extLst>
              </a:tr>
              <a:tr h="350868">
                <a:tc>
                  <a:txBody>
                    <a:bodyPr/>
                    <a:lstStyle/>
                    <a:p>
                      <a:r>
                        <a:rPr lang="en-US" sz="2800"/>
                        <a:t>Ignoring forum participation</a:t>
                      </a:r>
                    </a:p>
                  </a:txBody>
                  <a:tcPr marL="45546" marR="45546" marT="22773" marB="22773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Zero marks for collaboration section</a:t>
                      </a:r>
                    </a:p>
                  </a:txBody>
                  <a:tcPr marL="45546" marR="45546" marT="22773" marB="22773" anchor="ctr"/>
                </a:tc>
                <a:extLst>
                  <a:ext uri="{0D108BD9-81ED-4DB2-BD59-A6C34878D82A}">
                    <a16:rowId xmlns:a16="http://schemas.microsoft.com/office/drawing/2014/main" val="3996266607"/>
                  </a:ext>
                </a:extLst>
              </a:tr>
              <a:tr h="366282">
                <a:tc>
                  <a:txBody>
                    <a:bodyPr/>
                    <a:lstStyle/>
                    <a:p>
                      <a:r>
                        <a:rPr lang="en-US" sz="2800"/>
                        <a:t>Missing screenshots in appendix</a:t>
                      </a:r>
                    </a:p>
                  </a:txBody>
                  <a:tcPr marL="45546" marR="45546" marT="22773" marB="22773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Evidence of DF activity is compulsory</a:t>
                      </a:r>
                    </a:p>
                  </a:txBody>
                  <a:tcPr marL="45546" marR="45546" marT="22773" marB="22773" anchor="ctr"/>
                </a:tc>
                <a:extLst>
                  <a:ext uri="{0D108BD9-81ED-4DB2-BD59-A6C34878D82A}">
                    <a16:rowId xmlns:a16="http://schemas.microsoft.com/office/drawing/2014/main" val="320923771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16DA197E-00DA-7597-A4CC-AA3316E67A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14081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68053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4C15AB-C4F6-BA90-0DAA-1E08B0333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DDE9BA0D-5838-0532-6C39-4156E8A9F0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94" y="-303061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What to Avoid</a:t>
            </a:r>
            <a:endParaRPr lang="en-US" sz="2500" b="1" i="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1241823-6554-C906-4881-60367BF25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6858474"/>
              </p:ext>
            </p:extLst>
          </p:nvPr>
        </p:nvGraphicFramePr>
        <p:xfrm>
          <a:off x="9294" y="1050925"/>
          <a:ext cx="9134706" cy="269695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505306">
                  <a:extLst>
                    <a:ext uri="{9D8B030D-6E8A-4147-A177-3AD203B41FA5}">
                      <a16:colId xmlns:a16="http://schemas.microsoft.com/office/drawing/2014/main" val="1138494836"/>
                    </a:ext>
                  </a:extLst>
                </a:gridCol>
                <a:gridCol w="6629400">
                  <a:extLst>
                    <a:ext uri="{9D8B030D-6E8A-4147-A177-3AD203B41FA5}">
                      <a16:colId xmlns:a16="http://schemas.microsoft.com/office/drawing/2014/main" val="282417716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 </a:t>
                      </a:r>
                      <a:r>
                        <a:rPr lang="en-US" sz="2800" dirty="0"/>
                        <a:t>Mistake</a:t>
                      </a:r>
                    </a:p>
                  </a:txBody>
                  <a:tcPr marL="45546" marR="45546" marT="22773" marB="22773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v"/>
                      </a:pPr>
                      <a:r>
                        <a:rPr lang="en-US" sz="2800" dirty="0"/>
                        <a:t>Why Avoid It</a:t>
                      </a:r>
                    </a:p>
                  </a:txBody>
                  <a:tcPr marL="45546" marR="45546" marT="22773" marB="22773" anchor="ctr"/>
                </a:tc>
                <a:extLst>
                  <a:ext uri="{0D108BD9-81ED-4DB2-BD59-A6C34878D82A}">
                    <a16:rowId xmlns:a16="http://schemas.microsoft.com/office/drawing/2014/main" val="40441319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No citations or wrong format</a:t>
                      </a:r>
                    </a:p>
                  </a:txBody>
                  <a:tcPr marL="45546" marR="45546" marT="22773" marB="22773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May be flagged for plagiarism</a:t>
                      </a:r>
                    </a:p>
                  </a:txBody>
                  <a:tcPr marL="45546" marR="45546" marT="22773" marB="22773" anchor="ctr"/>
                </a:tc>
                <a:extLst>
                  <a:ext uri="{0D108BD9-81ED-4DB2-BD59-A6C34878D82A}">
                    <a16:rowId xmlns:a16="http://schemas.microsoft.com/office/drawing/2014/main" val="1315422204"/>
                  </a:ext>
                </a:extLst>
              </a:tr>
              <a:tr h="350868">
                <a:tc>
                  <a:txBody>
                    <a:bodyPr/>
                    <a:lstStyle/>
                    <a:p>
                      <a:r>
                        <a:rPr lang="en-US" sz="2800"/>
                        <a:t>Choosing outdated or vague case</a:t>
                      </a:r>
                    </a:p>
                  </a:txBody>
                  <a:tcPr marL="45546" marR="45546" marT="22773" marB="22773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Choose from the approved list (2025 breaches or fish tank hack)</a:t>
                      </a:r>
                    </a:p>
                  </a:txBody>
                  <a:tcPr marL="45546" marR="45546" marT="22773" marB="22773" anchor="ctr"/>
                </a:tc>
                <a:extLst>
                  <a:ext uri="{0D108BD9-81ED-4DB2-BD59-A6C34878D82A}">
                    <a16:rowId xmlns:a16="http://schemas.microsoft.com/office/drawing/2014/main" val="3996266607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B01D0DEA-D064-1A03-5831-F4EC557542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14081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63724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198B9-B347-D58F-4640-3AC027909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6225AE0-D38A-0F12-EB61-AD5E0147B9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94" y="-303061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Resources</a:t>
            </a:r>
            <a:endParaRPr lang="en-US" sz="2500" b="1" i="0" dirty="0"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618885F-290C-B0D9-7F70-16099D1167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14081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851FA7-DA45-F441-66AF-58AC76F86146}"/>
              </a:ext>
            </a:extLst>
          </p:cNvPr>
          <p:cNvSpPr txBox="1"/>
          <p:nvPr/>
        </p:nvSpPr>
        <p:spPr>
          <a:xfrm>
            <a:off x="9294" y="669925"/>
            <a:ext cx="9455303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  <a:hlinkClick r:id="rId2"/>
              </a:rPr>
              <a:t>MITRE ATT&amp;CK Framework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  <a:hlinkClick r:id="rId3"/>
              </a:rPr>
              <a:t>[IEEE Template (on Canvas)](Canvas site link)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Fish Tank Hack Article (Forbes)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  <a:hlinkClick r:id="rId4"/>
              </a:rPr>
              <a:t>Webber Insurance Breach List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  <a:hlinkClick r:id="rId5"/>
              </a:rPr>
              <a:t>[Referencing Guide – IEEE Style](Canvas site or class resource)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9203383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AAA3C-A6D6-04AC-81FB-4635A9B63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22C97FA-7C4F-CAB1-75A0-0B00086C5D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94" y="-303061"/>
            <a:ext cx="9143999" cy="717632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i="0" dirty="0">
                <a:latin typeface="+mj-lt"/>
              </a:rPr>
              <a:t>Need Help?</a:t>
            </a:r>
            <a:endParaRPr lang="en-US" sz="2500" b="1" i="0" dirty="0"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E1086FF-397E-5653-729B-ABCFB51220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14081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978B1D-3A69-ADAF-63AE-51860703CDE0}"/>
              </a:ext>
            </a:extLst>
          </p:cNvPr>
          <p:cNvSpPr txBox="1"/>
          <p:nvPr/>
        </p:nvSpPr>
        <p:spPr>
          <a:xfrm>
            <a:off x="9294" y="669925"/>
            <a:ext cx="9143999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2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Post in Canvas Discussion Forum</a:t>
            </a:r>
          </a:p>
          <a:p>
            <a:pPr marL="457200" lvl="2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Contact your Lecturer: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hlinkClick r:id="rId2"/>
              </a:rPr>
              <a:t>Farshid.Keivanian@acu.edu.au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457200" lvl="2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Book a session with Academic Skills Unit (ASU)</a:t>
            </a:r>
          </a:p>
        </p:txBody>
      </p:sp>
    </p:spTree>
    <p:extLst>
      <p:ext uri="{BB962C8B-B14F-4D97-AF65-F5344CB8AC3E}">
        <p14:creationId xmlns:p14="http://schemas.microsoft.com/office/powerpoint/2010/main" val="232174830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03D1D6-AB11-CCF3-7615-35D15E67C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05CD1E06-E25B-C209-76C7-FA7443D7A7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14081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ADBB55-EDE9-A602-718B-8DB0A7E22CC1}"/>
              </a:ext>
            </a:extLst>
          </p:cNvPr>
          <p:cNvSpPr txBox="1"/>
          <p:nvPr/>
        </p:nvSpPr>
        <p:spPr>
          <a:xfrm>
            <a:off x="1" y="-14016"/>
            <a:ext cx="9143999" cy="5209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Aft>
                <a:spcPts val="900"/>
              </a:spcAft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Dear …,</a:t>
            </a:r>
            <a:endParaRPr lang="en-US" sz="2000" b="0" i="0" dirty="0">
              <a:solidFill>
                <a:srgbClr val="242424"/>
              </a:solidFill>
              <a:effectLst/>
              <a:latin typeface="+mj-lt"/>
            </a:endParaRPr>
          </a:p>
          <a:p>
            <a:pPr algn="l">
              <a:spcAft>
                <a:spcPts val="900"/>
              </a:spcAft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I hope you are doing well.</a:t>
            </a:r>
            <a:endParaRPr lang="en-US" sz="2000" b="0" i="0" dirty="0">
              <a:solidFill>
                <a:srgbClr val="242424"/>
              </a:solidFill>
              <a:effectLst/>
              <a:latin typeface="+mj-lt"/>
            </a:endParaRPr>
          </a:p>
          <a:p>
            <a:pPr algn="l">
              <a:spcAft>
                <a:spcPts val="900"/>
              </a:spcAft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I have a few questions regarding Assessment 2:</a:t>
            </a:r>
            <a:endParaRPr lang="en-US" sz="2000" b="0" i="0" dirty="0">
              <a:solidFill>
                <a:srgbClr val="242424"/>
              </a:solidFill>
              <a:effectLst/>
              <a:latin typeface="+mj-lt"/>
            </a:endParaRPr>
          </a:p>
          <a:p>
            <a:pPr algn="l">
              <a:spcAft>
                <a:spcPts val="900"/>
              </a:spcAft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1. Is this a group-based assessment? If so, how many members should be in each group?</a:t>
            </a:r>
            <a:endParaRPr lang="en-US" sz="2000" b="0" i="0" dirty="0">
              <a:solidFill>
                <a:srgbClr val="242424"/>
              </a:solidFill>
              <a:effectLst/>
              <a:latin typeface="+mj-lt"/>
            </a:endParaRPr>
          </a:p>
          <a:p>
            <a:pPr algn="l">
              <a:spcAft>
                <a:spcPts val="900"/>
              </a:spcAft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2. I would like to ask these questions to the campus lecturer, but I don’t have their contact details. Could you kindly provide them if possible?</a:t>
            </a:r>
            <a:endParaRPr lang="en-US" sz="2000" b="0" i="0" dirty="0">
              <a:solidFill>
                <a:srgbClr val="242424"/>
              </a:solidFill>
              <a:effectLst/>
              <a:latin typeface="+mj-lt"/>
            </a:endParaRPr>
          </a:p>
          <a:p>
            <a:pPr algn="l">
              <a:spcAft>
                <a:spcPts val="900"/>
              </a:spcAft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3. You mentioned that from Week 3 to Week 8, we need to submit discussion forum posts related to Assessment 2. However, I am unsure about the specific topics we need to cover each week (e.g., introduction, etc.). If there is a PDF or document outlining the weekly discussion topics, could you please share it with us? It would help us follow the correct order and structure.</a:t>
            </a:r>
            <a:endParaRPr lang="en-US" sz="2000" b="0" i="0" dirty="0">
              <a:solidFill>
                <a:srgbClr val="242424"/>
              </a:solidFill>
              <a:effectLst/>
              <a:latin typeface="+mj-lt"/>
            </a:endParaRPr>
          </a:p>
          <a:p>
            <a:pPr algn="l">
              <a:spcAft>
                <a:spcPts val="900"/>
              </a:spcAft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Thank you very much for your time and guidance.</a:t>
            </a:r>
            <a:endParaRPr lang="en-US" sz="2000" b="0" i="0" dirty="0">
              <a:solidFill>
                <a:srgbClr val="242424"/>
              </a:solidFill>
              <a:effectLst/>
              <a:latin typeface="+mj-lt"/>
            </a:endParaRPr>
          </a:p>
          <a:p>
            <a:pPr algn="l">
              <a:spcAft>
                <a:spcPts val="900"/>
              </a:spcAft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Best regards,</a:t>
            </a:r>
            <a:endParaRPr lang="en-US" sz="2000" b="0" i="0" dirty="0">
              <a:solidFill>
                <a:srgbClr val="242424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12232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5356B-4BAB-6FFD-7EF4-B79349A56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7E6F3EA7-2D88-67BA-0CD6-47D849D93C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14081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19AD98-4702-BD51-00AB-CBFDFA4A0215}"/>
              </a:ext>
            </a:extLst>
          </p:cNvPr>
          <p:cNvSpPr txBox="1"/>
          <p:nvPr/>
        </p:nvSpPr>
        <p:spPr>
          <a:xfrm>
            <a:off x="1" y="-14016"/>
            <a:ext cx="9143999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I hope you’re doing well.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Thanks for your questions, and I understand that Assessment 2 can seem a bit complex at first — I’m happy to clarify further:</a:t>
            </a:r>
          </a:p>
        </p:txBody>
      </p:sp>
    </p:spTree>
    <p:extLst>
      <p:ext uri="{BB962C8B-B14F-4D97-AF65-F5344CB8AC3E}">
        <p14:creationId xmlns:p14="http://schemas.microsoft.com/office/powerpoint/2010/main" val="65113811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ED7BD5-0123-6D0F-5913-7FFEF94A4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A288EDAF-B685-64ED-08F7-A6B9329EB3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14081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AC965-B244-67D4-4D0D-1099BAD639F2}"/>
              </a:ext>
            </a:extLst>
          </p:cNvPr>
          <p:cNvSpPr txBox="1"/>
          <p:nvPr/>
        </p:nvSpPr>
        <p:spPr>
          <a:xfrm>
            <a:off x="1" y="-14016"/>
            <a:ext cx="9143999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Group Size: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Yes, Assessment 2 is a </a:t>
            </a:r>
            <a:r>
              <a:rPr lang="en-US" sz="2800" b="1" dirty="0">
                <a:latin typeface="+mj-lt"/>
              </a:rPr>
              <a:t>group assessment</a:t>
            </a:r>
            <a:r>
              <a:rPr lang="en-US" sz="2800" dirty="0">
                <a:latin typeface="+mj-lt"/>
              </a:rPr>
              <a:t>, and each group can have </a:t>
            </a:r>
            <a:r>
              <a:rPr lang="en-US" sz="2800" b="1" dirty="0">
                <a:latin typeface="+mj-lt"/>
              </a:rPr>
              <a:t>a maximum of 2 members</a:t>
            </a:r>
            <a:r>
              <a:rPr lang="en-US" sz="2800" dirty="0">
                <a:latin typeface="+mj-lt"/>
              </a:rPr>
              <a:t>.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You’re also allowed to </a:t>
            </a:r>
            <a:r>
              <a:rPr lang="en-US" sz="2800" b="1" dirty="0">
                <a:latin typeface="+mj-lt"/>
              </a:rPr>
              <a:t>work individually</a:t>
            </a:r>
            <a:r>
              <a:rPr lang="en-US" sz="2800" dirty="0">
                <a:latin typeface="+mj-lt"/>
              </a:rPr>
              <a:t> if you prefer.</a:t>
            </a:r>
          </a:p>
          <a:p>
            <a:pPr marL="947738" lvl="1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Solo =  Allowed</a:t>
            </a:r>
          </a:p>
          <a:p>
            <a:pPr marL="947738" lvl="1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2 members =  Allowed</a:t>
            </a:r>
          </a:p>
          <a:p>
            <a:pPr marL="512763" lvl="1" indent="-22225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00"/>
                </a:highlight>
                <a:latin typeface="+mj-lt"/>
              </a:rPr>
              <a:t>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 (3 members) =  Not allowed</a:t>
            </a:r>
          </a:p>
        </p:txBody>
      </p:sp>
    </p:spTree>
    <p:extLst>
      <p:ext uri="{BB962C8B-B14F-4D97-AF65-F5344CB8AC3E}">
        <p14:creationId xmlns:p14="http://schemas.microsoft.com/office/powerpoint/2010/main" val="236480025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F80E05-E04D-1677-9745-8BB8144BF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FBA6C220-9668-9DA7-6CDF-5C32B1937D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14081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396758-F23E-C94A-E608-BEA3F996AB7C}"/>
              </a:ext>
            </a:extLst>
          </p:cNvPr>
          <p:cNvSpPr txBox="1"/>
          <p:nvPr/>
        </p:nvSpPr>
        <p:spPr>
          <a:xfrm>
            <a:off x="1" y="30828"/>
            <a:ext cx="9143999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2.   Weekly Discussion Forum Tasks (Week 3–8):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Each week, a new task is posted in the </a:t>
            </a:r>
            <a:r>
              <a:rPr lang="en-US" sz="2800" b="1" dirty="0">
                <a:latin typeface="+mj-lt"/>
              </a:rPr>
              <a:t>Assignment 2 Discussion Forum</a:t>
            </a:r>
            <a:r>
              <a:rPr lang="en-US" sz="2800" dirty="0">
                <a:latin typeface="+mj-lt"/>
              </a:rPr>
              <a:t> on Canvas.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We are working on a real-world case study: </a:t>
            </a:r>
            <a:r>
              <a:rPr lang="en-US" sz="2800" b="1" dirty="0">
                <a:latin typeface="+mj-lt"/>
              </a:rPr>
              <a:t>The Fish Tank Hack</a:t>
            </a:r>
            <a:r>
              <a:rPr lang="en-US" sz="2800" dirty="0">
                <a:latin typeface="+mj-lt"/>
              </a:rPr>
              <a:t>.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Your posts should follow the report structure outlined in the AT2 guide. Here’s a simplified version:</a:t>
            </a:r>
          </a:p>
        </p:txBody>
      </p:sp>
    </p:spTree>
    <p:extLst>
      <p:ext uri="{BB962C8B-B14F-4D97-AF65-F5344CB8AC3E}">
        <p14:creationId xmlns:p14="http://schemas.microsoft.com/office/powerpoint/2010/main" val="4084140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98F7B-A524-59F0-DEE9-3A7820423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CAD8783-2E3C-56A1-2B3D-CF0274D0EF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5094174"/>
              </p:ext>
            </p:extLst>
          </p:nvPr>
        </p:nvGraphicFramePr>
        <p:xfrm>
          <a:off x="0" y="1267820"/>
          <a:ext cx="9067800" cy="237585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162300">
                  <a:extLst>
                    <a:ext uri="{9D8B030D-6E8A-4147-A177-3AD203B41FA5}">
                      <a16:colId xmlns:a16="http://schemas.microsoft.com/office/drawing/2014/main" val="2254239221"/>
                    </a:ext>
                  </a:extLst>
                </a:gridCol>
                <a:gridCol w="5905500">
                  <a:extLst>
                    <a:ext uri="{9D8B030D-6E8A-4147-A177-3AD203B41FA5}">
                      <a16:colId xmlns:a16="http://schemas.microsoft.com/office/drawing/2014/main" val="9238974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Concept</a:t>
                      </a:r>
                    </a:p>
                  </a:txBody>
                  <a:tcPr marL="76517" marR="76517" marT="38259" marB="38259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Example at ACU</a:t>
                      </a:r>
                    </a:p>
                  </a:txBody>
                  <a:tcPr marL="76517" marR="76517" marT="38259" marB="38259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979396"/>
                  </a:ext>
                </a:extLst>
              </a:tr>
              <a:tr h="715962">
                <a:tc>
                  <a:txBody>
                    <a:bodyPr/>
                    <a:lstStyle/>
                    <a:p>
                      <a:r>
                        <a:rPr lang="en-US" sz="2800"/>
                        <a:t>Authentication</a:t>
                      </a:r>
                    </a:p>
                  </a:txBody>
                  <a:tcPr marL="76517" marR="76517" marT="38259" marB="38259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Logging in with student credentials</a:t>
                      </a:r>
                    </a:p>
                  </a:txBody>
                  <a:tcPr marL="76517" marR="76517" marT="38259" marB="38259" anchor="ctr"/>
                </a:tc>
                <a:extLst>
                  <a:ext uri="{0D108BD9-81ED-4DB2-BD59-A6C34878D82A}">
                    <a16:rowId xmlns:a16="http://schemas.microsoft.com/office/drawing/2014/main" val="3589581315"/>
                  </a:ext>
                </a:extLst>
              </a:tr>
              <a:tr h="624204">
                <a:tc>
                  <a:txBody>
                    <a:bodyPr/>
                    <a:lstStyle/>
                    <a:p>
                      <a:r>
                        <a:rPr lang="en-US" sz="2800" dirty="0"/>
                        <a:t>Access Control</a:t>
                      </a:r>
                    </a:p>
                  </a:txBody>
                  <a:tcPr marL="76517" marR="76517" marT="38259" marB="38259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Only tutors can edit Moodle grades</a:t>
                      </a:r>
                    </a:p>
                  </a:txBody>
                  <a:tcPr marL="76517" marR="76517" marT="38259" marB="38259" anchor="ctr"/>
                </a:tc>
                <a:extLst>
                  <a:ext uri="{0D108BD9-81ED-4DB2-BD59-A6C34878D82A}">
                    <a16:rowId xmlns:a16="http://schemas.microsoft.com/office/drawing/2014/main" val="3666003806"/>
                  </a:ext>
                </a:extLst>
              </a:tr>
              <a:tr h="532446">
                <a:tc>
                  <a:txBody>
                    <a:bodyPr/>
                    <a:lstStyle/>
                    <a:p>
                      <a:r>
                        <a:rPr lang="en-US" sz="2800" dirty="0"/>
                        <a:t>Wireless Security</a:t>
                      </a:r>
                    </a:p>
                  </a:txBody>
                  <a:tcPr marL="76517" marR="76517" marT="38259" marB="38259" anchor="ctr"/>
                </a:tc>
                <a:tc>
                  <a:txBody>
                    <a:bodyPr/>
                    <a:lstStyle/>
                    <a:p>
                      <a:r>
                        <a:rPr lang="en-US" sz="2800" dirty="0" err="1"/>
                        <a:t>Eduroam</a:t>
                      </a:r>
                      <a:r>
                        <a:rPr lang="en-US" sz="2800" dirty="0"/>
                        <a:t> uses WPA2-Enterprise</a:t>
                      </a:r>
                    </a:p>
                  </a:txBody>
                  <a:tcPr marL="76517" marR="76517" marT="38259" marB="38259" anchor="ctr"/>
                </a:tc>
                <a:extLst>
                  <a:ext uri="{0D108BD9-81ED-4DB2-BD59-A6C34878D82A}">
                    <a16:rowId xmlns:a16="http://schemas.microsoft.com/office/drawing/2014/main" val="270101258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AF1AD97-5AC2-D152-94AD-105295B5C464}"/>
              </a:ext>
            </a:extLst>
          </p:cNvPr>
          <p:cNvSpPr txBox="1"/>
          <p:nvPr/>
        </p:nvSpPr>
        <p:spPr>
          <a:xfrm>
            <a:off x="0" y="24712"/>
            <a:ext cx="76200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Authentication, Access Control &amp; Wireless Security</a:t>
            </a:r>
            <a:endParaRPr lang="en-US" sz="3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29940682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69212-157B-FCDB-DA04-3146B0A31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57F4218-776C-1F31-F738-B8F8116935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7759064"/>
              </p:ext>
            </p:extLst>
          </p:nvPr>
        </p:nvGraphicFramePr>
        <p:xfrm>
          <a:off x="0" y="805325"/>
          <a:ext cx="9144000" cy="353920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71871896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692878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87650563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Week</a:t>
                      </a:r>
                    </a:p>
                  </a:txBody>
                  <a:tcPr marL="31360" marR="31360" marT="15680" marB="1568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Task</a:t>
                      </a:r>
                    </a:p>
                  </a:txBody>
                  <a:tcPr marL="31360" marR="31360" marT="15680" marB="1568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Focus</a:t>
                      </a:r>
                    </a:p>
                  </a:txBody>
                  <a:tcPr marL="31360" marR="31360" marT="15680" marB="1568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27010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Week 3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Introduction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Background of the breach and scope</a:t>
                      </a:r>
                    </a:p>
                  </a:txBody>
                  <a:tcPr marL="31360" marR="31360" marT="15680" marB="15680" anchor="ctr"/>
                </a:tc>
                <a:extLst>
                  <a:ext uri="{0D108BD9-81ED-4DB2-BD59-A6C34878D82A}">
                    <a16:rowId xmlns:a16="http://schemas.microsoft.com/office/drawing/2014/main" val="9625229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Week 4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Details of the Breach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What happened, vulnerabilities, MITRE ATT&amp;CK</a:t>
                      </a:r>
                    </a:p>
                  </a:txBody>
                  <a:tcPr marL="31360" marR="31360" marT="15680" marB="15680" anchor="ctr"/>
                </a:tc>
                <a:extLst>
                  <a:ext uri="{0D108BD9-81ED-4DB2-BD59-A6C34878D82A}">
                    <a16:rowId xmlns:a16="http://schemas.microsoft.com/office/drawing/2014/main" val="61023668"/>
                  </a:ext>
                </a:extLst>
              </a:tr>
              <a:tr h="88800">
                <a:tc>
                  <a:txBody>
                    <a:bodyPr/>
                    <a:lstStyle/>
                    <a:p>
                      <a:r>
                        <a:rPr lang="en-US" sz="2800" dirty="0"/>
                        <a:t>Week 5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Existing Security Controls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What was in place before the breach</a:t>
                      </a:r>
                    </a:p>
                  </a:txBody>
                  <a:tcPr marL="31360" marR="31360" marT="15680" marB="15680" anchor="ctr"/>
                </a:tc>
                <a:extLst>
                  <a:ext uri="{0D108BD9-81ED-4DB2-BD59-A6C34878D82A}">
                    <a16:rowId xmlns:a16="http://schemas.microsoft.com/office/drawing/2014/main" val="31142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604379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856B9-ECBF-CB3B-A091-B10E3FDDB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2A72226-21C7-CC28-62F8-91F0BD5EA7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765073"/>
              </p:ext>
            </p:extLst>
          </p:nvPr>
        </p:nvGraphicFramePr>
        <p:xfrm>
          <a:off x="-27878" y="805325"/>
          <a:ext cx="9144000" cy="353920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71871896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692878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87650563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Week</a:t>
                      </a:r>
                    </a:p>
                  </a:txBody>
                  <a:tcPr marL="31360" marR="31360" marT="15680" marB="1568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Task</a:t>
                      </a:r>
                    </a:p>
                  </a:txBody>
                  <a:tcPr marL="31360" marR="31360" marT="15680" marB="1568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Focus</a:t>
                      </a:r>
                    </a:p>
                  </a:txBody>
                  <a:tcPr marL="31360" marR="31360" marT="15680" marB="1568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27010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Week 6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Proposed Improvements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New controls with justifications</a:t>
                      </a:r>
                    </a:p>
                  </a:txBody>
                  <a:tcPr marL="31360" marR="31360" marT="15680" marB="15680" anchor="ctr"/>
                </a:tc>
                <a:extLst>
                  <a:ext uri="{0D108BD9-81ED-4DB2-BD59-A6C34878D82A}">
                    <a16:rowId xmlns:a16="http://schemas.microsoft.com/office/drawing/2014/main" val="9625229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Week 7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Conclusion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Final thoughts and lessons learned</a:t>
                      </a:r>
                    </a:p>
                  </a:txBody>
                  <a:tcPr marL="31360" marR="31360" marT="15680" marB="15680" anchor="ctr"/>
                </a:tc>
                <a:extLst>
                  <a:ext uri="{0D108BD9-81ED-4DB2-BD59-A6C34878D82A}">
                    <a16:rowId xmlns:a16="http://schemas.microsoft.com/office/drawing/2014/main" val="61023668"/>
                  </a:ext>
                </a:extLst>
              </a:tr>
              <a:tr h="88800">
                <a:tc>
                  <a:txBody>
                    <a:bodyPr/>
                    <a:lstStyle/>
                    <a:p>
                      <a:r>
                        <a:rPr lang="en-US" sz="2800"/>
                        <a:t>Week 8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Full Report</a:t>
                      </a:r>
                    </a:p>
                  </a:txBody>
                  <a:tcPr marL="31360" marR="31360" marT="15680" marB="15680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Combine all posts and share + submit to Turnitin</a:t>
                      </a:r>
                    </a:p>
                  </a:txBody>
                  <a:tcPr marL="31360" marR="31360" marT="15680" marB="15680" anchor="ctr"/>
                </a:tc>
                <a:extLst>
                  <a:ext uri="{0D108BD9-81ED-4DB2-BD59-A6C34878D82A}">
                    <a16:rowId xmlns:a16="http://schemas.microsoft.com/office/drawing/2014/main" val="31142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531741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810C0-65B3-1235-F3F0-458023086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2D2D581-1CC7-DED4-F1D3-5AB0C4B5D355}"/>
              </a:ext>
            </a:extLst>
          </p:cNvPr>
          <p:cNvSpPr txBox="1"/>
          <p:nvPr/>
        </p:nvSpPr>
        <p:spPr>
          <a:xfrm>
            <a:off x="9294" y="300007"/>
            <a:ext cx="9134706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Wishing you the best with your report. Don’t hesitate to reach out if anything is unclear.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Kind regards,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Dr. Farshid Keivanian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Lecturer – Cybersecurity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Australian Catholic University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farshid.keivanian@acu.edu.au</a:t>
            </a:r>
          </a:p>
        </p:txBody>
      </p:sp>
    </p:spTree>
    <p:extLst>
      <p:ext uri="{BB962C8B-B14F-4D97-AF65-F5344CB8AC3E}">
        <p14:creationId xmlns:p14="http://schemas.microsoft.com/office/powerpoint/2010/main" val="4121343509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22447" y="621791"/>
            <a:ext cx="1822703" cy="74980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19788" y="715417"/>
            <a:ext cx="1371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Next</a:t>
            </a:r>
            <a:r>
              <a:rPr spc="-85" dirty="0"/>
              <a:t> </a:t>
            </a:r>
            <a:r>
              <a:rPr spc="-35" dirty="0"/>
              <a:t>Week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48865" y="1763262"/>
            <a:ext cx="5330825" cy="94932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000" dirty="0">
                <a:solidFill>
                  <a:srgbClr val="3D3935"/>
                </a:solidFill>
                <a:latin typeface="Arial"/>
                <a:cs typeface="Arial"/>
              </a:rPr>
              <a:t>We</a:t>
            </a:r>
            <a:r>
              <a:rPr sz="2000" spc="-6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3D3935"/>
                </a:solidFill>
                <a:latin typeface="Arial"/>
                <a:cs typeface="Arial"/>
              </a:rPr>
              <a:t>will</a:t>
            </a:r>
            <a:r>
              <a:rPr sz="2000" spc="1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2000" spc="-20" dirty="0">
                <a:solidFill>
                  <a:srgbClr val="3D3935"/>
                </a:solidFill>
                <a:latin typeface="Arial"/>
                <a:cs typeface="Arial"/>
              </a:rPr>
              <a:t>study</a:t>
            </a:r>
            <a:endParaRPr sz="2000">
              <a:latin typeface="Arial"/>
              <a:cs typeface="Arial"/>
            </a:endParaRPr>
          </a:p>
          <a:p>
            <a:pPr marL="1442085">
              <a:lnSpc>
                <a:spcPct val="100000"/>
              </a:lnSpc>
              <a:spcBef>
                <a:spcPts val="1975"/>
              </a:spcBef>
            </a:pPr>
            <a:r>
              <a:rPr sz="2400" b="1" dirty="0">
                <a:solidFill>
                  <a:srgbClr val="0070C0"/>
                </a:solidFill>
                <a:latin typeface="Arial"/>
                <a:cs typeface="Arial"/>
              </a:rPr>
              <a:t>Hash</a:t>
            </a:r>
            <a:r>
              <a:rPr sz="2400" b="1" spc="-60" dirty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0070C0"/>
                </a:solidFill>
                <a:latin typeface="Arial"/>
                <a:cs typeface="Arial"/>
              </a:rPr>
              <a:t>and</a:t>
            </a:r>
            <a:r>
              <a:rPr sz="2400" b="1" spc="-55" dirty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0070C0"/>
                </a:solidFill>
                <a:latin typeface="Arial"/>
                <a:cs typeface="Arial"/>
              </a:rPr>
              <a:t>Digital</a:t>
            </a:r>
            <a:r>
              <a:rPr sz="2400" b="1" spc="-50" dirty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sz="2400" b="1" spc="-10" dirty="0">
                <a:solidFill>
                  <a:srgbClr val="0070C0"/>
                </a:solidFill>
                <a:latin typeface="Arial"/>
                <a:cs typeface="Arial"/>
              </a:rPr>
              <a:t>Signature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22732" y="1439562"/>
            <a:ext cx="2774315" cy="2402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40" dirty="0">
                <a:latin typeface="Times New Roman"/>
                <a:cs typeface="Times New Roman"/>
              </a:rPr>
              <a:t>We</a:t>
            </a:r>
            <a:r>
              <a:rPr sz="2400" spc="-6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have</a:t>
            </a:r>
            <a:r>
              <a:rPr sz="2400" spc="-6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studied: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20"/>
              </a:spcBef>
            </a:pPr>
            <a:endParaRPr sz="2400">
              <a:latin typeface="Times New Roman"/>
              <a:cs typeface="Times New Roman"/>
            </a:endParaRPr>
          </a:p>
          <a:p>
            <a:pPr marL="225425" indent="-212725">
              <a:lnSpc>
                <a:spcPct val="100000"/>
              </a:lnSpc>
              <a:buFont typeface="Arial"/>
              <a:buChar char="•"/>
              <a:tabLst>
                <a:tab pos="225425" algn="l"/>
              </a:tabLst>
            </a:pPr>
            <a:r>
              <a:rPr sz="1800" dirty="0">
                <a:latin typeface="Times New Roman"/>
                <a:cs typeface="Times New Roman"/>
              </a:rPr>
              <a:t>Trusted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Computing</a:t>
            </a:r>
            <a:endParaRPr sz="1800">
              <a:latin typeface="Times New Roman"/>
              <a:cs typeface="Times New Roman"/>
            </a:endParaRPr>
          </a:p>
          <a:p>
            <a:pPr marL="225425" indent="-212725">
              <a:lnSpc>
                <a:spcPct val="100000"/>
              </a:lnSpc>
              <a:buFont typeface="Arial"/>
              <a:buChar char="•"/>
              <a:tabLst>
                <a:tab pos="225425" algn="l"/>
              </a:tabLst>
            </a:pPr>
            <a:r>
              <a:rPr sz="1800" dirty="0">
                <a:latin typeface="Times New Roman"/>
                <a:cs typeface="Times New Roman"/>
              </a:rPr>
              <a:t>Security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Management</a:t>
            </a:r>
            <a:endParaRPr sz="1800">
              <a:latin typeface="Times New Roman"/>
              <a:cs typeface="Times New Roman"/>
            </a:endParaRPr>
          </a:p>
          <a:p>
            <a:pPr marL="225425" marR="33020" indent="-213360">
              <a:lnSpc>
                <a:spcPct val="100000"/>
              </a:lnSpc>
              <a:buFont typeface="Arial"/>
              <a:buChar char="•"/>
              <a:tabLst>
                <a:tab pos="225425" algn="l"/>
              </a:tabLst>
            </a:pPr>
            <a:r>
              <a:rPr sz="1800" dirty="0">
                <a:latin typeface="Times New Roman"/>
                <a:cs typeface="Times New Roman"/>
              </a:rPr>
              <a:t>Approaches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security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risk </a:t>
            </a:r>
            <a:r>
              <a:rPr sz="1800" spc="-10" dirty="0">
                <a:latin typeface="Times New Roman"/>
                <a:cs typeface="Times New Roman"/>
              </a:rPr>
              <a:t>assessment</a:t>
            </a:r>
            <a:endParaRPr sz="1800">
              <a:latin typeface="Times New Roman"/>
              <a:cs typeface="Times New Roman"/>
            </a:endParaRPr>
          </a:p>
          <a:p>
            <a:pPr marL="225425" indent="-212725">
              <a:lnSpc>
                <a:spcPct val="100000"/>
              </a:lnSpc>
              <a:buFont typeface="Arial"/>
              <a:buChar char="•"/>
              <a:tabLst>
                <a:tab pos="225425" algn="l"/>
              </a:tabLst>
            </a:pPr>
            <a:r>
              <a:rPr sz="1800" dirty="0">
                <a:latin typeface="Times New Roman"/>
                <a:cs typeface="Times New Roman"/>
              </a:rPr>
              <a:t>Risk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treatment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alternatives</a:t>
            </a:r>
            <a:endParaRPr sz="1800">
              <a:latin typeface="Times New Roman"/>
              <a:cs typeface="Times New Roman"/>
            </a:endParaRPr>
          </a:p>
          <a:p>
            <a:pPr marL="225425" indent="-212725">
              <a:lnSpc>
                <a:spcPct val="100000"/>
              </a:lnSpc>
              <a:buFont typeface="Arial"/>
              <a:buChar char="•"/>
              <a:tabLst>
                <a:tab pos="225425" algn="l"/>
              </a:tabLst>
            </a:pPr>
            <a:r>
              <a:rPr sz="1800" dirty="0">
                <a:latin typeface="Times New Roman"/>
                <a:cs typeface="Times New Roman"/>
              </a:rPr>
              <a:t>STRIDE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&amp;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DREAD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Model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98647" y="359664"/>
            <a:ext cx="1652015" cy="749807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4846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Summary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338072" y="438911"/>
            <a:ext cx="5124450" cy="3420745"/>
            <a:chOff x="1338072" y="438911"/>
            <a:chExt cx="5124450" cy="342074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34259" y="448005"/>
              <a:ext cx="4727776" cy="341114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350264" y="451103"/>
              <a:ext cx="1088390" cy="789940"/>
            </a:xfrm>
            <a:custGeom>
              <a:avLst/>
              <a:gdLst/>
              <a:ahLst/>
              <a:cxnLst/>
              <a:rect l="l" t="t" r="r" b="b"/>
              <a:pathLst>
                <a:path w="1088389" h="789940">
                  <a:moveTo>
                    <a:pt x="1088136" y="0"/>
                  </a:moveTo>
                  <a:lnTo>
                    <a:pt x="0" y="0"/>
                  </a:lnTo>
                  <a:lnTo>
                    <a:pt x="0" y="789431"/>
                  </a:lnTo>
                  <a:lnTo>
                    <a:pt x="1088136" y="789431"/>
                  </a:lnTo>
                  <a:lnTo>
                    <a:pt x="108813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50264" y="451103"/>
              <a:ext cx="1088390" cy="789940"/>
            </a:xfrm>
            <a:custGeom>
              <a:avLst/>
              <a:gdLst/>
              <a:ahLst/>
              <a:cxnLst/>
              <a:rect l="l" t="t" r="r" b="b"/>
              <a:pathLst>
                <a:path w="1088389" h="789940">
                  <a:moveTo>
                    <a:pt x="0" y="0"/>
                  </a:moveTo>
                  <a:lnTo>
                    <a:pt x="1088136" y="0"/>
                  </a:lnTo>
                  <a:lnTo>
                    <a:pt x="1088136" y="789431"/>
                  </a:lnTo>
                  <a:lnTo>
                    <a:pt x="0" y="789431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F62016-6FE1-9CE5-DB36-7BCC5C00F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7248292-1DD3-EEC1-A4F1-96A3C7E796B7}"/>
              </a:ext>
            </a:extLst>
          </p:cNvPr>
          <p:cNvSpPr txBox="1"/>
          <p:nvPr/>
        </p:nvSpPr>
        <p:spPr>
          <a:xfrm>
            <a:off x="0" y="24712"/>
            <a:ext cx="76200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Advanced Crypto, SSH &amp; Security Protocols</a:t>
            </a:r>
            <a:endParaRPr lang="en-US" sz="3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EA9BE8-D2D8-877B-95D1-C2692C2C92DB}"/>
              </a:ext>
            </a:extLst>
          </p:cNvPr>
          <p:cNvSpPr txBox="1"/>
          <p:nvPr/>
        </p:nvSpPr>
        <p:spPr>
          <a:xfrm>
            <a:off x="0" y="1163485"/>
            <a:ext cx="91440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Advanced Cryptography:</a:t>
            </a:r>
            <a:r>
              <a:rPr lang="en-US" sz="2800" dirty="0">
                <a:latin typeface="+mj-lt"/>
              </a:rPr>
              <a:t> Uses complex </a:t>
            </a:r>
            <a:r>
              <a:rPr lang="en-US" sz="2800" dirty="0" err="1">
                <a:latin typeface="+mj-lt"/>
              </a:rPr>
              <a:t>maths</a:t>
            </a:r>
            <a:r>
              <a:rPr lang="en-US" sz="2800" dirty="0">
                <a:latin typeface="+mj-lt"/>
              </a:rPr>
              <a:t> to protect data (e.g., AES encryption in online banking)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SSH (Secure Shell):</a:t>
            </a:r>
            <a:r>
              <a:rPr lang="en-US" sz="2800" dirty="0">
                <a:latin typeface="+mj-lt"/>
              </a:rPr>
              <a:t> A secure way to remotely access servers (used by sysadmins at ACU)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Protocols:</a:t>
            </a:r>
            <a:r>
              <a:rPr lang="en-US" sz="2800" dirty="0">
                <a:latin typeface="+mj-lt"/>
              </a:rPr>
              <a:t> Rules that secure communication (e.g., HTTPS = secure web browsing)</a:t>
            </a:r>
          </a:p>
        </p:txBody>
      </p:sp>
    </p:spTree>
    <p:extLst>
      <p:ext uri="{BB962C8B-B14F-4D97-AF65-F5344CB8AC3E}">
        <p14:creationId xmlns:p14="http://schemas.microsoft.com/office/powerpoint/2010/main" val="3579321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F74A16-F41A-5462-C777-E0FA1304B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EA4526B-50D7-9983-CE1C-00AB86432DBC}"/>
              </a:ext>
            </a:extLst>
          </p:cNvPr>
          <p:cNvSpPr txBox="1"/>
          <p:nvPr/>
        </p:nvSpPr>
        <p:spPr>
          <a:xfrm>
            <a:off x="0" y="24712"/>
            <a:ext cx="76200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Advanced Crypto, SSH &amp; Security Protocols</a:t>
            </a:r>
            <a:endParaRPr lang="en-US" sz="3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6CA80D-3E91-836A-5668-16590FF79162}"/>
              </a:ext>
            </a:extLst>
          </p:cNvPr>
          <p:cNvSpPr txBox="1"/>
          <p:nvPr/>
        </p:nvSpPr>
        <p:spPr>
          <a:xfrm>
            <a:off x="0" y="1163485"/>
            <a:ext cx="9144000" cy="1951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Australian Application:</a:t>
            </a:r>
            <a:endParaRPr lang="en-US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/>
              <a:t>myGov</a:t>
            </a:r>
            <a:r>
              <a:rPr lang="en-US" sz="2800" dirty="0"/>
              <a:t> and ATO systems use encryption and secure protocols to protect tax and Medicare info.</a:t>
            </a:r>
          </a:p>
        </p:txBody>
      </p:sp>
    </p:spTree>
    <p:extLst>
      <p:ext uri="{BB962C8B-B14F-4D97-AF65-F5344CB8AC3E}">
        <p14:creationId xmlns:p14="http://schemas.microsoft.com/office/powerpoint/2010/main" val="2277382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C5ABAC-1067-9E7D-77A9-AAE18A62C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7333C2C-2434-0113-ECC3-775B6F78E75F}"/>
              </a:ext>
            </a:extLst>
          </p:cNvPr>
          <p:cNvSpPr txBox="1"/>
          <p:nvPr/>
        </p:nvSpPr>
        <p:spPr>
          <a:xfrm>
            <a:off x="0" y="-21828"/>
            <a:ext cx="76200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Database Security &amp; Access Control</a:t>
            </a:r>
            <a:endParaRPr lang="en-US" sz="3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C51150-ED55-FB3E-263C-7D4E2F5C1819}"/>
              </a:ext>
            </a:extLst>
          </p:cNvPr>
          <p:cNvSpPr txBox="1"/>
          <p:nvPr/>
        </p:nvSpPr>
        <p:spPr>
          <a:xfrm>
            <a:off x="0" y="946338"/>
            <a:ext cx="9144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What is Database Security?</a:t>
            </a:r>
            <a:endParaRPr lang="en-US" sz="2800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Protects stored data from leaks, </a:t>
            </a:r>
            <a:r>
              <a:rPr lang="en-US" sz="2800" dirty="0" err="1">
                <a:latin typeface="+mj-lt"/>
              </a:rPr>
              <a:t>unauthorised</a:t>
            </a:r>
            <a:r>
              <a:rPr lang="en-US" sz="2800" dirty="0">
                <a:latin typeface="+mj-lt"/>
              </a:rPr>
              <a:t> edits, or loss.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Access Control in Databases:</a:t>
            </a:r>
            <a:endParaRPr lang="en-US" sz="2800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E.g., student details can be read by admin staff but only edited by </a:t>
            </a:r>
            <a:r>
              <a:rPr lang="en-US" sz="2800" dirty="0" err="1">
                <a:latin typeface="+mj-lt"/>
              </a:rPr>
              <a:t>authorised</a:t>
            </a:r>
            <a:r>
              <a:rPr lang="en-US" sz="2800" dirty="0">
                <a:latin typeface="+mj-lt"/>
              </a:rPr>
              <a:t> registrars.</a:t>
            </a:r>
          </a:p>
        </p:txBody>
      </p:sp>
    </p:spTree>
    <p:extLst>
      <p:ext uri="{BB962C8B-B14F-4D97-AF65-F5344CB8AC3E}">
        <p14:creationId xmlns:p14="http://schemas.microsoft.com/office/powerpoint/2010/main" val="168478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8A5BC-42A1-1171-F036-525E037C8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7A12B4E-2FCE-B23B-9CE1-9797F1BDCB85}"/>
              </a:ext>
            </a:extLst>
          </p:cNvPr>
          <p:cNvSpPr txBox="1"/>
          <p:nvPr/>
        </p:nvSpPr>
        <p:spPr>
          <a:xfrm>
            <a:off x="0" y="-21828"/>
            <a:ext cx="76200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Database Security &amp; Access Control</a:t>
            </a:r>
            <a:endParaRPr lang="en-US" sz="3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7271A5-F7C2-4180-9F1F-4E6DDEF47398}"/>
              </a:ext>
            </a:extLst>
          </p:cNvPr>
          <p:cNvSpPr txBox="1"/>
          <p:nvPr/>
        </p:nvSpPr>
        <p:spPr>
          <a:xfrm>
            <a:off x="0" y="1599177"/>
            <a:ext cx="9144000" cy="1951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In Australia:</a:t>
            </a:r>
            <a:endParaRPr lang="en-US" sz="2800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Universities must comply with the Privacy Act and store student data securely.</a:t>
            </a:r>
          </a:p>
        </p:txBody>
      </p:sp>
    </p:spTree>
    <p:extLst>
      <p:ext uri="{BB962C8B-B14F-4D97-AF65-F5344CB8AC3E}">
        <p14:creationId xmlns:p14="http://schemas.microsoft.com/office/powerpoint/2010/main" val="3864190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634D8-9182-37C6-2AA6-96680F92E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29992A6-6A8F-247D-2E09-F2CC049C4CDA}"/>
              </a:ext>
            </a:extLst>
          </p:cNvPr>
          <p:cNvSpPr txBox="1"/>
          <p:nvPr/>
        </p:nvSpPr>
        <p:spPr>
          <a:xfrm>
            <a:off x="0" y="-21828"/>
            <a:ext cx="76200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Anomaly Detection &amp; Risk Management</a:t>
            </a:r>
            <a:endParaRPr lang="en-US" sz="3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02112D-AAE8-634E-4DCD-4C8156958321}"/>
              </a:ext>
            </a:extLst>
          </p:cNvPr>
          <p:cNvSpPr txBox="1"/>
          <p:nvPr/>
        </p:nvSpPr>
        <p:spPr>
          <a:xfrm>
            <a:off x="0" y="573368"/>
            <a:ext cx="9144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Anomaly Detection:</a:t>
            </a:r>
            <a:endParaRPr lang="en-US" sz="2800" dirty="0">
              <a:latin typeface="+mj-lt"/>
            </a:endParaRP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Spotting unusual activity like a sudden login from a foreign country or massive data download at 2 AM.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Risk Assessment &amp; Management:</a:t>
            </a:r>
            <a:endParaRPr lang="en-US" sz="2800" dirty="0">
              <a:latin typeface="+mj-lt"/>
            </a:endParaRP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Identify, evaluate, and mitigate possible cyber threats.</a:t>
            </a: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Example: ACU runs simulations to test system readiness against cyberattacks.</a:t>
            </a:r>
          </a:p>
        </p:txBody>
      </p:sp>
    </p:spTree>
    <p:extLst>
      <p:ext uri="{BB962C8B-B14F-4D97-AF65-F5344CB8AC3E}">
        <p14:creationId xmlns:p14="http://schemas.microsoft.com/office/powerpoint/2010/main" val="369754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BB8002-4B70-323E-4BBB-61E9E8461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5797A75-EB4B-2F9D-0728-2FE9C51730E8}"/>
              </a:ext>
            </a:extLst>
          </p:cNvPr>
          <p:cNvSpPr txBox="1"/>
          <p:nvPr/>
        </p:nvSpPr>
        <p:spPr>
          <a:xfrm>
            <a:off x="0" y="-21828"/>
            <a:ext cx="76200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Hands-On Activities</a:t>
            </a:r>
            <a:endParaRPr lang="en-US" sz="3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95107-51BE-88CE-6761-7AB52BBD83C7}"/>
              </a:ext>
            </a:extLst>
          </p:cNvPr>
          <p:cNvSpPr txBox="1"/>
          <p:nvPr/>
        </p:nvSpPr>
        <p:spPr>
          <a:xfrm>
            <a:off x="0" y="573368"/>
            <a:ext cx="9144000" cy="4546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1. Identify Security Risks in an Australian Service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Task</a:t>
            </a:r>
            <a:r>
              <a:rPr lang="en-US" sz="2800" dirty="0">
                <a:latin typeface="+mj-lt"/>
              </a:rPr>
              <a:t>: Choose a real-world Australian web service (e.g., </a:t>
            </a:r>
            <a:r>
              <a:rPr lang="en-US" sz="2800" b="1" dirty="0" err="1">
                <a:latin typeface="+mj-lt"/>
              </a:rPr>
              <a:t>myGov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ACU Online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Medicare portal</a:t>
            </a:r>
            <a:r>
              <a:rPr lang="en-US" sz="2800" dirty="0">
                <a:latin typeface="+mj-lt"/>
              </a:rPr>
              <a:t>) and map out its network model (users, servers, databases).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Goal</a:t>
            </a:r>
            <a:r>
              <a:rPr lang="en-US" sz="2800" dirty="0">
                <a:latin typeface="+mj-lt"/>
              </a:rPr>
              <a:t>: Highlight </a:t>
            </a:r>
            <a:r>
              <a:rPr lang="en-US" sz="2800" b="1" dirty="0">
                <a:latin typeface="+mj-lt"/>
              </a:rPr>
              <a:t>3–5 security threats</a:t>
            </a:r>
            <a:r>
              <a:rPr lang="en-US" sz="2800" dirty="0">
                <a:latin typeface="+mj-lt"/>
              </a:rPr>
              <a:t> using red arrows like the diagram.</a:t>
            </a:r>
            <a:br>
              <a:rPr lang="en-US" sz="2800" dirty="0">
                <a:latin typeface="+mj-lt"/>
              </a:rPr>
            </a:br>
            <a:r>
              <a:rPr lang="en-US" sz="2800" i="1" dirty="0">
                <a:latin typeface="+mj-lt"/>
              </a:rPr>
              <a:t>Tool</a:t>
            </a:r>
            <a:r>
              <a:rPr lang="en-US" sz="2800" dirty="0">
                <a:latin typeface="+mj-lt"/>
              </a:rPr>
              <a:t>: Use draw.io or PowerPoint.</a:t>
            </a:r>
          </a:p>
        </p:txBody>
      </p:sp>
    </p:spTree>
    <p:extLst>
      <p:ext uri="{BB962C8B-B14F-4D97-AF65-F5344CB8AC3E}">
        <p14:creationId xmlns:p14="http://schemas.microsoft.com/office/powerpoint/2010/main" val="3476939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1BB63F-A40D-269F-9336-219291102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458AE85-27BB-E616-822E-E5D2D37BBC28}"/>
              </a:ext>
            </a:extLst>
          </p:cNvPr>
          <p:cNvSpPr txBox="1"/>
          <p:nvPr/>
        </p:nvSpPr>
        <p:spPr>
          <a:xfrm>
            <a:off x="0" y="-21828"/>
            <a:ext cx="76200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Hands-On Activities</a:t>
            </a:r>
            <a:endParaRPr lang="en-US" sz="3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0EFF3D-8871-F0EF-EE67-A9649BC9B6C4}"/>
              </a:ext>
            </a:extLst>
          </p:cNvPr>
          <p:cNvSpPr txBox="1"/>
          <p:nvPr/>
        </p:nvSpPr>
        <p:spPr>
          <a:xfrm>
            <a:off x="0" y="573368"/>
            <a:ext cx="9144000" cy="3900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2. Simulate Secure Data Flow with Wireshark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Task</a:t>
            </a:r>
            <a:r>
              <a:rPr lang="en-US" sz="2800" dirty="0">
                <a:latin typeface="+mj-lt"/>
              </a:rPr>
              <a:t>: Using </a:t>
            </a:r>
            <a:r>
              <a:rPr lang="en-US" sz="2800" b="1" dirty="0">
                <a:latin typeface="+mj-lt"/>
              </a:rPr>
              <a:t>Wireshark</a:t>
            </a:r>
            <a:r>
              <a:rPr lang="en-US" sz="2800" dirty="0">
                <a:latin typeface="+mj-lt"/>
              </a:rPr>
              <a:t>, simulate HTTP vs HTTPS traffic on a local browser.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Goal</a:t>
            </a:r>
            <a:r>
              <a:rPr lang="en-US" sz="2800" dirty="0">
                <a:latin typeface="+mj-lt"/>
              </a:rPr>
              <a:t>: Capture a simple login (test form) and demonstrate how </a:t>
            </a:r>
            <a:r>
              <a:rPr lang="en-US" sz="2800" b="1" dirty="0">
                <a:latin typeface="+mj-lt"/>
              </a:rPr>
              <a:t>encryption protects credentials</a:t>
            </a:r>
            <a:r>
              <a:rPr lang="en-US" sz="2800" dirty="0">
                <a:latin typeface="+mj-lt"/>
              </a:rPr>
              <a:t>.</a:t>
            </a:r>
            <a:br>
              <a:rPr lang="en-US" sz="2800" dirty="0">
                <a:latin typeface="+mj-lt"/>
              </a:rPr>
            </a:br>
            <a:r>
              <a:rPr lang="en-US" sz="2800" i="1" dirty="0">
                <a:latin typeface="+mj-lt"/>
              </a:rPr>
              <a:t>Tip</a:t>
            </a:r>
            <a:r>
              <a:rPr lang="en-US" sz="2800" dirty="0">
                <a:latin typeface="+mj-lt"/>
              </a:rPr>
              <a:t>: Use </a:t>
            </a:r>
            <a:r>
              <a:rPr lang="en-US" sz="2800" dirty="0">
                <a:latin typeface="+mj-lt"/>
                <a:hlinkClick r:id="rId2"/>
              </a:rPr>
              <a:t>https://httpbin.org</a:t>
            </a:r>
            <a:r>
              <a:rPr lang="en-US" sz="2800" dirty="0">
                <a:latin typeface="+mj-lt"/>
              </a:rPr>
              <a:t> for testing.</a:t>
            </a:r>
          </a:p>
        </p:txBody>
      </p:sp>
    </p:spTree>
    <p:extLst>
      <p:ext uri="{BB962C8B-B14F-4D97-AF65-F5344CB8AC3E}">
        <p14:creationId xmlns:p14="http://schemas.microsoft.com/office/powerpoint/2010/main" val="3411853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Risk</a:t>
            </a:r>
            <a:r>
              <a:rPr sz="2800" b="1" spc="-204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Assessment</a:t>
            </a:r>
            <a:r>
              <a:rPr sz="2800" b="1" spc="-4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and</a:t>
            </a:r>
            <a:r>
              <a:rPr sz="2800" b="1" spc="-10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FF0000"/>
                </a:solidFill>
                <a:latin typeface="Arial"/>
                <a:cs typeface="Arial"/>
              </a:rPr>
              <a:t>Management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73924" y="1318550"/>
            <a:ext cx="13811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Lecture</a:t>
            </a:r>
            <a:r>
              <a:rPr sz="2400" b="1" spc="-8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spc="-50" dirty="0">
                <a:solidFill>
                  <a:srgbClr val="FF0000"/>
                </a:solidFill>
                <a:latin typeface="Arial"/>
                <a:cs typeface="Arial"/>
              </a:rPr>
              <a:t>5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99A09-8B05-C3DB-B0C9-402666E91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99C4941-8811-4874-D1AD-27BEA928E9F7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90767D-B3F4-725F-7004-2D05958962BE}"/>
              </a:ext>
            </a:extLst>
          </p:cNvPr>
          <p:cNvSpPr txBox="1"/>
          <p:nvPr/>
        </p:nvSpPr>
        <p:spPr>
          <a:xfrm>
            <a:off x="54088" y="963092"/>
            <a:ext cx="63246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Install </a:t>
            </a:r>
            <a:r>
              <a:rPr lang="en-US" sz="2800" dirty="0">
                <a:latin typeface="+mj-lt"/>
                <a:hlinkClick r:id="rId2"/>
              </a:rPr>
              <a:t>Wireshark</a:t>
            </a:r>
            <a:endParaRPr lang="en-US" sz="2800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Download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X-64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7F0741-FBA2-1633-99CC-291114DA2F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518" b="18889"/>
          <a:stretch/>
        </p:blipFill>
        <p:spPr>
          <a:xfrm>
            <a:off x="7434" y="3036858"/>
            <a:ext cx="5225143" cy="2133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7E7D44-BCB0-5476-37AB-09FF9FBF72B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8333" b="23333"/>
          <a:stretch/>
        </p:blipFill>
        <p:spPr>
          <a:xfrm>
            <a:off x="6522402" y="2415996"/>
            <a:ext cx="2623457" cy="2715278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A825708-C0A2-6DBE-34DD-F03AC29D4E40}"/>
              </a:ext>
            </a:extLst>
          </p:cNvPr>
          <p:cNvSpPr/>
          <p:nvPr/>
        </p:nvSpPr>
        <p:spPr>
          <a:xfrm>
            <a:off x="5518717" y="4027458"/>
            <a:ext cx="533400" cy="2286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4634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6E0BB-22FC-AA33-8D0A-123AF5C40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E783C1C-8E42-56AE-0983-E5FBD2101CE7}"/>
              </a:ext>
            </a:extLst>
          </p:cNvPr>
          <p:cNvSpPr txBox="1"/>
          <p:nvPr/>
        </p:nvSpPr>
        <p:spPr>
          <a:xfrm>
            <a:off x="20445" y="865984"/>
            <a:ext cx="63246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Run Wireshark as Administrator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6B92A8-4119-8539-5470-BFF9F4DA82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33" t="15926" r="63333" b="51481"/>
          <a:stretch/>
        </p:blipFill>
        <p:spPr>
          <a:xfrm>
            <a:off x="20444" y="1720549"/>
            <a:ext cx="3788229" cy="37882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C58C9B-36F6-DAD1-508F-44A5062055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167" t="15034" r="47500" b="26349"/>
          <a:stretch/>
        </p:blipFill>
        <p:spPr>
          <a:xfrm>
            <a:off x="5332676" y="1965325"/>
            <a:ext cx="3048000" cy="301496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BAEB236A-2B88-E67D-76AB-7EA2E473B385}"/>
              </a:ext>
            </a:extLst>
          </p:cNvPr>
          <p:cNvSpPr/>
          <p:nvPr/>
        </p:nvSpPr>
        <p:spPr>
          <a:xfrm>
            <a:off x="4189674" y="3500363"/>
            <a:ext cx="533400" cy="2286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FC8F48-2AF7-CF4D-B7AF-50470F7CBD70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90608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8C855-F189-8F7F-1A33-9B4D11106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96CDD4F-0DFD-D58E-B55A-9C31596CBDB4}"/>
              </a:ext>
            </a:extLst>
          </p:cNvPr>
          <p:cNvSpPr txBox="1"/>
          <p:nvPr/>
        </p:nvSpPr>
        <p:spPr>
          <a:xfrm>
            <a:off x="-29737" y="898525"/>
            <a:ext cx="63246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Follow installation steps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2F7A04-CB06-8C82-8676-BE24A35591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00" t="23334" r="32500" b="29259"/>
          <a:stretch/>
        </p:blipFill>
        <p:spPr>
          <a:xfrm>
            <a:off x="35218" y="1693254"/>
            <a:ext cx="4536782" cy="34565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AFEF20-F51A-BE17-CAD4-FA8E6B652B20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47511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53ABF-5F2C-433C-F9C3-36F5F5428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FF5565E-A618-3D20-B9CA-EBE4C80FEF8E}"/>
              </a:ext>
            </a:extLst>
          </p:cNvPr>
          <p:cNvSpPr txBox="1"/>
          <p:nvPr/>
        </p:nvSpPr>
        <p:spPr>
          <a:xfrm>
            <a:off x="10885" y="898525"/>
            <a:ext cx="9122229" cy="131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Make sure </a:t>
            </a:r>
            <a:r>
              <a:rPr lang="en-US" sz="2800" b="1" dirty="0">
                <a:latin typeface="+mj-lt"/>
              </a:rPr>
              <a:t>Wireshark</a:t>
            </a:r>
            <a:r>
              <a:rPr lang="en-US" sz="2800" dirty="0">
                <a:latin typeface="+mj-lt"/>
              </a:rPr>
              <a:t> and </a:t>
            </a:r>
            <a:r>
              <a:rPr lang="en-US" sz="2800" b="1" dirty="0" err="1">
                <a:latin typeface="+mj-lt"/>
              </a:rPr>
              <a:t>TShark</a:t>
            </a:r>
            <a:r>
              <a:rPr lang="en-US" sz="2800" dirty="0">
                <a:latin typeface="+mj-lt"/>
              </a:rPr>
              <a:t> are checked before clicking </a:t>
            </a:r>
            <a:r>
              <a:rPr lang="en-US" sz="2800" b="1" dirty="0">
                <a:latin typeface="+mj-lt"/>
              </a:rPr>
              <a:t>Next</a:t>
            </a:r>
            <a:r>
              <a:rPr lang="en-US" sz="2800" dirty="0">
                <a:latin typeface="+mj-lt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18421F-48DB-47FB-9A92-279C74D017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00" t="23334" r="32500" b="29259"/>
          <a:stretch/>
        </p:blipFill>
        <p:spPr>
          <a:xfrm>
            <a:off x="4572000" y="1710912"/>
            <a:ext cx="4572000" cy="34834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1F5A08-F981-9651-FAA2-25413B23DB59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661797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7CEF8-5927-497D-3ED8-08A07E2AF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D4F22D0-74E5-0804-FAF4-BC7C2B4691FC}"/>
              </a:ext>
            </a:extLst>
          </p:cNvPr>
          <p:cNvSpPr txBox="1"/>
          <p:nvPr/>
        </p:nvSpPr>
        <p:spPr>
          <a:xfrm>
            <a:off x="22302" y="974725"/>
            <a:ext cx="63246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Next &gt;&gt; Next 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0EBD58-5EFD-4365-B889-061F96C3F0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00" t="23334" r="33333" b="29259"/>
          <a:stretch/>
        </p:blipFill>
        <p:spPr>
          <a:xfrm>
            <a:off x="5029200" y="1908562"/>
            <a:ext cx="4152900" cy="32412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610D12-A7FC-851A-1ED6-E25A07A6655B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810372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9C878-3215-AC7F-89E1-4721ADC60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CE89A21-245B-C809-2BFA-A60C66173A71}"/>
              </a:ext>
            </a:extLst>
          </p:cNvPr>
          <p:cNvSpPr txBox="1"/>
          <p:nvPr/>
        </p:nvSpPr>
        <p:spPr>
          <a:xfrm>
            <a:off x="0" y="720954"/>
            <a:ext cx="63246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Installation Options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CF14FE3-A714-D57F-ACE1-AFA5493FE8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7893698"/>
              </p:ext>
            </p:extLst>
          </p:nvPr>
        </p:nvGraphicFramePr>
        <p:xfrm>
          <a:off x="0" y="1359352"/>
          <a:ext cx="9122229" cy="374727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040743">
                  <a:extLst>
                    <a:ext uri="{9D8B030D-6E8A-4147-A177-3AD203B41FA5}">
                      <a16:colId xmlns:a16="http://schemas.microsoft.com/office/drawing/2014/main" val="341953545"/>
                    </a:ext>
                  </a:extLst>
                </a:gridCol>
                <a:gridCol w="3040743">
                  <a:extLst>
                    <a:ext uri="{9D8B030D-6E8A-4147-A177-3AD203B41FA5}">
                      <a16:colId xmlns:a16="http://schemas.microsoft.com/office/drawing/2014/main" val="645079182"/>
                    </a:ext>
                  </a:extLst>
                </a:gridCol>
                <a:gridCol w="3040743">
                  <a:extLst>
                    <a:ext uri="{9D8B030D-6E8A-4147-A177-3AD203B41FA5}">
                      <a16:colId xmlns:a16="http://schemas.microsoft.com/office/drawing/2014/main" val="2167894037"/>
                    </a:ext>
                  </a:extLst>
                </a:gridCol>
              </a:tblGrid>
              <a:tr h="86613">
                <a:tc>
                  <a:txBody>
                    <a:bodyPr/>
                    <a:lstStyle/>
                    <a:p>
                      <a:r>
                        <a:rPr lang="en-US" sz="2400" dirty="0"/>
                        <a:t>Option</a:t>
                      </a:r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Should You Select It?</a:t>
                      </a:r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Why?</a:t>
                      </a:r>
                    </a:p>
                  </a:txBody>
                  <a:tcPr marL="29890" marR="29890" marT="14945" marB="14945" anchor="ctr"/>
                </a:tc>
                <a:extLst>
                  <a:ext uri="{0D108BD9-81ED-4DB2-BD59-A6C34878D82A}">
                    <a16:rowId xmlns:a16="http://schemas.microsoft.com/office/drawing/2014/main" val="23181729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/>
                        <a:t>☑ Restrict Npcap driver’s access to Administrators only</a:t>
                      </a:r>
                      <a:endParaRPr lang="en-US" sz="2400"/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√ Yes (Recommended)</a:t>
                      </a:r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Adds extra security so only admins can capture packets (prevents misuse).</a:t>
                      </a:r>
                    </a:p>
                  </a:txBody>
                  <a:tcPr marL="29890" marR="29890" marT="14945" marB="14945" anchor="ctr"/>
                </a:tc>
                <a:extLst>
                  <a:ext uri="{0D108BD9-81ED-4DB2-BD59-A6C34878D82A}">
                    <a16:rowId xmlns:a16="http://schemas.microsoft.com/office/drawing/2014/main" val="1312967864"/>
                  </a:ext>
                </a:extLst>
              </a:tr>
              <a:tr h="362113">
                <a:tc>
                  <a:txBody>
                    <a:bodyPr/>
                    <a:lstStyle/>
                    <a:p>
                      <a:r>
                        <a:rPr lang="en-US" sz="2400" b="1"/>
                        <a:t>☐ Support raw 802.11 traffic (and monitor mode) for wireless adapters</a:t>
                      </a:r>
                      <a:endParaRPr lang="en-US" sz="2400"/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highlight>
                            <a:srgbClr val="FF0000"/>
                          </a:highlight>
                        </a:rPr>
                        <a:t>X</a:t>
                      </a:r>
                      <a:r>
                        <a:rPr lang="en-US" sz="2400" dirty="0"/>
                        <a:t> No (Optional)</a:t>
                      </a:r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Needed only for </a:t>
                      </a:r>
                      <a:r>
                        <a:rPr lang="en-US" sz="2400" b="1" dirty="0"/>
                        <a:t>advanced wireless traffic capture</a:t>
                      </a:r>
                      <a:r>
                        <a:rPr lang="en-US" sz="2400" dirty="0"/>
                        <a:t>. Not required for HTTP/HTTPS tasks.</a:t>
                      </a:r>
                    </a:p>
                  </a:txBody>
                  <a:tcPr marL="29890" marR="29890" marT="14945" marB="14945" anchor="ctr"/>
                </a:tc>
                <a:extLst>
                  <a:ext uri="{0D108BD9-81ED-4DB2-BD59-A6C34878D82A}">
                    <a16:rowId xmlns:a16="http://schemas.microsoft.com/office/drawing/2014/main" val="199109804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8AA4E14-19FA-1B9D-C41F-57F23C2F553F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115648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EE457-5AC5-04B1-D743-EB7839B58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FBDC7C6-8C86-06FE-A8E9-A533D1E03E8A}"/>
              </a:ext>
            </a:extLst>
          </p:cNvPr>
          <p:cNvSpPr txBox="1"/>
          <p:nvPr/>
        </p:nvSpPr>
        <p:spPr>
          <a:xfrm>
            <a:off x="21772" y="816372"/>
            <a:ext cx="63246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Installation Options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E48D461-4636-09E5-D787-C4B9E252AC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346228"/>
              </p:ext>
            </p:extLst>
          </p:nvPr>
        </p:nvGraphicFramePr>
        <p:xfrm>
          <a:off x="0" y="1431925"/>
          <a:ext cx="9122229" cy="204098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040743">
                  <a:extLst>
                    <a:ext uri="{9D8B030D-6E8A-4147-A177-3AD203B41FA5}">
                      <a16:colId xmlns:a16="http://schemas.microsoft.com/office/drawing/2014/main" val="341953545"/>
                    </a:ext>
                  </a:extLst>
                </a:gridCol>
                <a:gridCol w="3040743">
                  <a:extLst>
                    <a:ext uri="{9D8B030D-6E8A-4147-A177-3AD203B41FA5}">
                      <a16:colId xmlns:a16="http://schemas.microsoft.com/office/drawing/2014/main" val="645079182"/>
                    </a:ext>
                  </a:extLst>
                </a:gridCol>
                <a:gridCol w="3040743">
                  <a:extLst>
                    <a:ext uri="{9D8B030D-6E8A-4147-A177-3AD203B41FA5}">
                      <a16:colId xmlns:a16="http://schemas.microsoft.com/office/drawing/2014/main" val="2167894037"/>
                    </a:ext>
                  </a:extLst>
                </a:gridCol>
              </a:tblGrid>
              <a:tr h="86613">
                <a:tc>
                  <a:txBody>
                    <a:bodyPr/>
                    <a:lstStyle/>
                    <a:p>
                      <a:r>
                        <a:rPr lang="en-US" sz="2600" dirty="0"/>
                        <a:t>Option</a:t>
                      </a:r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Should You Select It?</a:t>
                      </a:r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Why?</a:t>
                      </a:r>
                    </a:p>
                  </a:txBody>
                  <a:tcPr marL="29890" marR="29890" marT="14945" marB="14945" anchor="ctr"/>
                </a:tc>
                <a:extLst>
                  <a:ext uri="{0D108BD9-81ED-4DB2-BD59-A6C34878D82A}">
                    <a16:rowId xmlns:a16="http://schemas.microsoft.com/office/drawing/2014/main" val="23181729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600" b="1" dirty="0"/>
                        <a:t>☐ Install </a:t>
                      </a:r>
                      <a:r>
                        <a:rPr lang="en-US" sz="2600" b="1" dirty="0" err="1"/>
                        <a:t>Npcap</a:t>
                      </a:r>
                      <a:r>
                        <a:rPr lang="en-US" sz="2600" b="1" dirty="0"/>
                        <a:t> in </a:t>
                      </a:r>
                      <a:r>
                        <a:rPr lang="en-US" sz="2600" b="1" dirty="0" err="1"/>
                        <a:t>WinPcap</a:t>
                      </a:r>
                      <a:r>
                        <a:rPr lang="en-US" sz="2600" b="1" dirty="0"/>
                        <a:t> API-compatible Mode</a:t>
                      </a:r>
                      <a:endParaRPr lang="en-US" sz="2600" dirty="0"/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600" dirty="0">
                          <a:highlight>
                            <a:srgbClr val="FF0000"/>
                          </a:highlight>
                        </a:rPr>
                        <a:t>X</a:t>
                      </a:r>
                      <a:r>
                        <a:rPr lang="en-US" sz="2600" dirty="0"/>
                        <a:t> No</a:t>
                      </a:r>
                    </a:p>
                  </a:txBody>
                  <a:tcPr marL="29890" marR="29890" marT="14945" marB="14945" anchor="ctr"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Only required for </a:t>
                      </a:r>
                      <a:r>
                        <a:rPr lang="en-US" sz="2600" b="1" dirty="0"/>
                        <a:t>legacy software</a:t>
                      </a:r>
                      <a:r>
                        <a:rPr lang="en-US" sz="2600" dirty="0"/>
                        <a:t>. Wireshark works with the default mode.</a:t>
                      </a:r>
                    </a:p>
                  </a:txBody>
                  <a:tcPr marL="29890" marR="29890" marT="14945" marB="14945" anchor="ctr"/>
                </a:tc>
                <a:extLst>
                  <a:ext uri="{0D108BD9-81ED-4DB2-BD59-A6C34878D82A}">
                    <a16:rowId xmlns:a16="http://schemas.microsoft.com/office/drawing/2014/main" val="131296786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9FC0481-B9AD-6E76-79FF-2AFA0E341D12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90410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A71FC-1710-7111-77B9-FEE846418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A6E720A-C53C-A533-3FBA-70F8E216A637}"/>
              </a:ext>
            </a:extLst>
          </p:cNvPr>
          <p:cNvSpPr txBox="1"/>
          <p:nvPr/>
        </p:nvSpPr>
        <p:spPr>
          <a:xfrm>
            <a:off x="0" y="1022205"/>
            <a:ext cx="63246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Install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EBB896-BD0F-C9E5-4C7F-9DDB4FB05A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34" t="23334" r="32500" b="29259"/>
          <a:stretch/>
        </p:blipFill>
        <p:spPr>
          <a:xfrm>
            <a:off x="3962400" y="1063088"/>
            <a:ext cx="5181600" cy="40441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0B4A7A-0510-DAC5-7561-D9058351D0B4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70879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68C17-54DE-C2AE-1038-3CE4CC4BB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797132F-10B4-4FED-3AEC-C768CFC0B516}"/>
              </a:ext>
            </a:extLst>
          </p:cNvPr>
          <p:cNvSpPr txBox="1"/>
          <p:nvPr/>
        </p:nvSpPr>
        <p:spPr>
          <a:xfrm>
            <a:off x="16727" y="974725"/>
            <a:ext cx="63246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Next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F7D350-7E36-2847-22B7-DE8064DA99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00" t="23334" r="32500" b="29259"/>
          <a:stretch/>
        </p:blipFill>
        <p:spPr>
          <a:xfrm>
            <a:off x="3581400" y="913095"/>
            <a:ext cx="5560741" cy="42367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2E5C36-DAD7-2EC8-0C0A-5210D15DFF4C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77254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65B29-1A39-8038-BE7F-15E713E38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C17BC96-C55C-4ABA-5301-1964E193EEAB}"/>
              </a:ext>
            </a:extLst>
          </p:cNvPr>
          <p:cNvSpPr txBox="1"/>
          <p:nvPr/>
        </p:nvSpPr>
        <p:spPr>
          <a:xfrm>
            <a:off x="14868" y="839733"/>
            <a:ext cx="6324600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Open Wireshark as administrator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1B4A5E-0277-8693-4DDE-17DDB6C14E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67" t="8200" r="47500" b="50000"/>
          <a:stretch/>
        </p:blipFill>
        <p:spPr>
          <a:xfrm>
            <a:off x="3200400" y="1502828"/>
            <a:ext cx="5947317" cy="36478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E595B2-A943-D7F0-CE56-F9BD66A2DE23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20381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600" b="1" dirty="0">
                <a:latin typeface="Times New Roman"/>
                <a:cs typeface="Times New Roman"/>
              </a:rPr>
              <a:t>Previous</a:t>
            </a:r>
            <a:r>
              <a:rPr sz="2600" b="1" spc="-135" dirty="0">
                <a:latin typeface="Times New Roman"/>
                <a:cs typeface="Times New Roman"/>
              </a:rPr>
              <a:t> </a:t>
            </a:r>
            <a:r>
              <a:rPr sz="2600" b="1" spc="-10" dirty="0">
                <a:latin typeface="Times New Roman"/>
                <a:cs typeface="Times New Roman"/>
              </a:rPr>
              <a:t>Lecture…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70851" y="1406030"/>
            <a:ext cx="3210560" cy="2588895"/>
          </a:xfrm>
          <a:prstGeom prst="rect">
            <a:avLst/>
          </a:prstGeom>
        </p:spPr>
        <p:txBody>
          <a:bodyPr vert="horz" wrap="square" lIns="0" tIns="1250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85"/>
              </a:spcBef>
            </a:pPr>
            <a:r>
              <a:rPr sz="2000" dirty="0">
                <a:solidFill>
                  <a:srgbClr val="3D3935"/>
                </a:solidFill>
                <a:latin typeface="Times New Roman"/>
                <a:cs typeface="Times New Roman"/>
              </a:rPr>
              <a:t>Have</a:t>
            </a:r>
            <a:r>
              <a:rPr sz="2000" spc="15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3D3935"/>
                </a:solidFill>
                <a:latin typeface="Times New Roman"/>
                <a:cs typeface="Times New Roman"/>
              </a:rPr>
              <a:t>studied…</a:t>
            </a:r>
            <a:endParaRPr sz="2000">
              <a:latin typeface="Times New Roman"/>
              <a:cs typeface="Times New Roman"/>
            </a:endParaRPr>
          </a:p>
          <a:p>
            <a:pPr marL="731520" indent="-359410">
              <a:lnSpc>
                <a:spcPct val="100000"/>
              </a:lnSpc>
              <a:spcBef>
                <a:spcPts val="885"/>
              </a:spcBef>
              <a:buFont typeface="Wingdings"/>
              <a:buChar char=""/>
              <a:tabLst>
                <a:tab pos="731520" algn="l"/>
              </a:tabLst>
            </a:pPr>
            <a:r>
              <a:rPr sz="2000" dirty="0">
                <a:solidFill>
                  <a:srgbClr val="3D3935"/>
                </a:solidFill>
                <a:latin typeface="Times New Roman"/>
                <a:cs typeface="Times New Roman"/>
              </a:rPr>
              <a:t>Symmetric</a:t>
            </a:r>
            <a:r>
              <a:rPr sz="2000" spc="100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3D3935"/>
                </a:solidFill>
                <a:latin typeface="Times New Roman"/>
                <a:cs typeface="Times New Roman"/>
              </a:rPr>
              <a:t>Encryption</a:t>
            </a:r>
            <a:endParaRPr sz="2000">
              <a:latin typeface="Times New Roman"/>
              <a:cs typeface="Times New Roman"/>
            </a:endParaRPr>
          </a:p>
          <a:p>
            <a:pPr marL="731520" indent="-359410">
              <a:lnSpc>
                <a:spcPct val="100000"/>
              </a:lnSpc>
              <a:spcBef>
                <a:spcPts val="1010"/>
              </a:spcBef>
              <a:buFont typeface="Wingdings"/>
              <a:buChar char=""/>
              <a:tabLst>
                <a:tab pos="731520" algn="l"/>
              </a:tabLst>
            </a:pPr>
            <a:r>
              <a:rPr sz="2000" dirty="0">
                <a:solidFill>
                  <a:srgbClr val="3D3935"/>
                </a:solidFill>
                <a:latin typeface="Times New Roman"/>
                <a:cs typeface="Times New Roman"/>
              </a:rPr>
              <a:t>Asymmetric</a:t>
            </a:r>
            <a:r>
              <a:rPr sz="2000" spc="110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3D3935"/>
                </a:solidFill>
                <a:latin typeface="Times New Roman"/>
                <a:cs typeface="Times New Roman"/>
              </a:rPr>
              <a:t>Encryption</a:t>
            </a:r>
            <a:endParaRPr sz="2000">
              <a:latin typeface="Times New Roman"/>
              <a:cs typeface="Times New Roman"/>
            </a:endParaRPr>
          </a:p>
          <a:p>
            <a:pPr marL="731520" indent="-359410">
              <a:lnSpc>
                <a:spcPct val="100000"/>
              </a:lnSpc>
              <a:spcBef>
                <a:spcPts val="985"/>
              </a:spcBef>
              <a:buFont typeface="Wingdings"/>
              <a:buChar char=""/>
              <a:tabLst>
                <a:tab pos="731520" algn="l"/>
              </a:tabLst>
            </a:pPr>
            <a:r>
              <a:rPr sz="2000" spc="-20" dirty="0">
                <a:solidFill>
                  <a:srgbClr val="3D3935"/>
                </a:solidFill>
                <a:latin typeface="Times New Roman"/>
                <a:cs typeface="Times New Roman"/>
              </a:rPr>
              <a:t>LFSR</a:t>
            </a:r>
            <a:endParaRPr sz="2000">
              <a:latin typeface="Times New Roman"/>
              <a:cs typeface="Times New Roman"/>
            </a:endParaRPr>
          </a:p>
          <a:p>
            <a:pPr marL="731520" indent="-359410">
              <a:lnSpc>
                <a:spcPct val="100000"/>
              </a:lnSpc>
              <a:spcBef>
                <a:spcPts val="1005"/>
              </a:spcBef>
              <a:buFont typeface="Wingdings"/>
              <a:buChar char=""/>
              <a:tabLst>
                <a:tab pos="731520" algn="l"/>
              </a:tabLst>
            </a:pPr>
            <a:r>
              <a:rPr sz="2000" spc="-25" dirty="0">
                <a:solidFill>
                  <a:srgbClr val="3D3935"/>
                </a:solidFill>
                <a:latin typeface="Times New Roman"/>
                <a:cs typeface="Times New Roman"/>
              </a:rPr>
              <a:t>RC4</a:t>
            </a:r>
            <a:endParaRPr sz="2000">
              <a:latin typeface="Times New Roman"/>
              <a:cs typeface="Times New Roman"/>
            </a:endParaRPr>
          </a:p>
          <a:p>
            <a:pPr marL="731520" indent="-359410">
              <a:lnSpc>
                <a:spcPct val="100000"/>
              </a:lnSpc>
              <a:spcBef>
                <a:spcPts val="1010"/>
              </a:spcBef>
              <a:buFont typeface="Wingdings"/>
              <a:buChar char=""/>
              <a:tabLst>
                <a:tab pos="731520" algn="l"/>
              </a:tabLst>
            </a:pPr>
            <a:r>
              <a:rPr sz="2000" spc="-25" dirty="0">
                <a:solidFill>
                  <a:srgbClr val="3D3935"/>
                </a:solidFill>
                <a:latin typeface="Times New Roman"/>
                <a:cs typeface="Times New Roman"/>
              </a:rPr>
              <a:t>RSA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A4BDB-EE02-1314-B48B-AB44D8CAB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85AA16-8505-4833-E3EC-BED991043DFA}"/>
              </a:ext>
            </a:extLst>
          </p:cNvPr>
          <p:cNvSpPr txBox="1"/>
          <p:nvPr/>
        </p:nvSpPr>
        <p:spPr>
          <a:xfrm>
            <a:off x="43540" y="802282"/>
            <a:ext cx="912223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latin typeface="+mj-lt"/>
              </a:rPr>
              <a:t>Select your </a:t>
            </a:r>
            <a:r>
              <a:rPr lang="en-US" sz="2700" b="1" dirty="0">
                <a:latin typeface="+mj-lt"/>
              </a:rPr>
              <a:t>active interface</a:t>
            </a:r>
            <a:r>
              <a:rPr lang="en-US" sz="2700" dirty="0">
                <a:latin typeface="+mj-lt"/>
              </a:rPr>
              <a:t> (usually the one with traffic spikes). </a:t>
            </a:r>
            <a:r>
              <a:rPr lang="en-US" sz="2700" b="1" dirty="0">
                <a:latin typeface="+mj-lt"/>
              </a:rPr>
              <a:t>Tip</a:t>
            </a:r>
            <a:r>
              <a:rPr lang="en-US" sz="2700" dirty="0">
                <a:latin typeface="+mj-lt"/>
              </a:rPr>
              <a:t>: If you’re using Wi-Fi, click on </a:t>
            </a:r>
            <a:r>
              <a:rPr lang="en-US" sz="2700" b="1" dirty="0">
                <a:latin typeface="+mj-lt"/>
              </a:rPr>
              <a:t>Wi-Fi</a:t>
            </a:r>
            <a:r>
              <a:rPr lang="en-US" sz="2700" dirty="0">
                <a:latin typeface="+mj-lt"/>
              </a:rPr>
              <a:t>.</a:t>
            </a:r>
          </a:p>
          <a:p>
            <a:pPr marL="457200" indent="-4572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Click the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blue shark fin icon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or press Ctrl + E to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start capturing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829648-DAE7-690E-48FE-1F616979E4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834" b="41111"/>
          <a:stretch/>
        </p:blipFill>
        <p:spPr>
          <a:xfrm>
            <a:off x="2133600" y="2537432"/>
            <a:ext cx="7032170" cy="261241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24DB71F-79EA-1974-7CAC-51A477ECB547}"/>
              </a:ext>
            </a:extLst>
          </p:cNvPr>
          <p:cNvSpPr/>
          <p:nvPr/>
        </p:nvSpPr>
        <p:spPr>
          <a:xfrm>
            <a:off x="2133600" y="2781580"/>
            <a:ext cx="304800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226BBA-4766-3449-E2B4-81C03D26AC87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20996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05ED3-2E6A-E2AB-A103-8A0F7B0E7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3051CB0-43FB-60B9-4C14-AED77B1F67BC}"/>
              </a:ext>
            </a:extLst>
          </p:cNvPr>
          <p:cNvSpPr txBox="1"/>
          <p:nvPr/>
        </p:nvSpPr>
        <p:spPr>
          <a:xfrm>
            <a:off x="21771" y="979819"/>
            <a:ext cx="912223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2. Visit HTTPS Website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Open your browser and go to: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hlinkClick r:id="rId2"/>
              </a:rPr>
              <a:t>https://httpbin.org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Scroll down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Forms </a:t>
            </a:r>
            <a:b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section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or go directly to: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hlinkClick r:id="rId3"/>
              </a:rPr>
              <a:t>https://httpbin.org/forms/post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3420FA-5A0E-78A5-B828-22A66216C4B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0000" b="35185"/>
          <a:stretch/>
        </p:blipFill>
        <p:spPr>
          <a:xfrm>
            <a:off x="5172892" y="2270124"/>
            <a:ext cx="3949337" cy="28797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459BD7-AA9E-442F-D405-2B17086588BF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400325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B501E-E976-0459-1A4A-F0AD963E1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6BC27A1-F684-7393-F011-88E2AF05DA69}"/>
              </a:ext>
            </a:extLst>
          </p:cNvPr>
          <p:cNvSpPr txBox="1"/>
          <p:nvPr/>
        </p:nvSpPr>
        <p:spPr>
          <a:xfrm>
            <a:off x="21770" y="745115"/>
            <a:ext cx="912223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3. Submit a Test Form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Fill in fake details: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Name: Farshid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Phone: ….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Email: Farshid@example.com</a:t>
            </a:r>
          </a:p>
          <a:p>
            <a:pPr marL="914400" marR="0" lvl="1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Choose Pizza size and toppings.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Click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Submit order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65FA54-E3AE-7109-16B1-9CAA203909E3}"/>
              </a:ext>
            </a:extLst>
          </p:cNvPr>
          <p:cNvSpPr txBox="1"/>
          <p:nvPr/>
        </p:nvSpPr>
        <p:spPr>
          <a:xfrm>
            <a:off x="3657600" y="799327"/>
            <a:ext cx="2286000" cy="25790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latin typeface="+mj-lt"/>
              </a:rPr>
              <a:t>This is a </a:t>
            </a:r>
            <a:r>
              <a:rPr lang="en-US" sz="2200" b="1" dirty="0">
                <a:latin typeface="+mj-lt"/>
              </a:rPr>
              <a:t>secure form (HTTPS)</a:t>
            </a:r>
            <a:r>
              <a:rPr lang="en-US" sz="2200" dirty="0">
                <a:latin typeface="+mj-lt"/>
              </a:rPr>
              <a:t> — we’ll use it to simulate secure data flow</a:t>
            </a:r>
            <a:endParaRPr lang="en-AU" sz="22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50AC23-7FA9-F0A7-86D4-1ECB160DC2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9167" b="18889"/>
          <a:stretch/>
        </p:blipFill>
        <p:spPr>
          <a:xfrm>
            <a:off x="5867450" y="1508124"/>
            <a:ext cx="3259261" cy="36417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01427F-5756-E805-46B4-A5C8A10AC33C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61006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94CAA-858A-11BF-0FD7-D5007B779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DB93F5D-87F2-DB4A-B061-F11A9F1C75AA}"/>
              </a:ext>
            </a:extLst>
          </p:cNvPr>
          <p:cNvSpPr txBox="1"/>
          <p:nvPr/>
        </p:nvSpPr>
        <p:spPr>
          <a:xfrm>
            <a:off x="10885" y="822325"/>
            <a:ext cx="912223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Privacy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Even though HTTPS encrypts your data in transit, it’s good practice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not to use real personal info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during simulations.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Security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Prevents potential logging or reuse in external servers.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Teaching Example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Shows students how test data works without risking exposure.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A6EA6B-BC40-8288-D9CC-5A7C3BAC09AD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674237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E3DE0-6549-DB20-D4FA-9B53A48EA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B078B585-EA78-5610-EE1F-491C7C8A01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22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7172" name="Picture 4" descr="Uploaded image">
            <a:extLst>
              <a:ext uri="{FF2B5EF4-FFF2-40B4-BE49-F238E27FC236}">
                <a16:creationId xmlns:a16="http://schemas.microsoft.com/office/drawing/2014/main" id="{CD2B8079-DB5F-C77C-59D6-7894910EA5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89"/>
          <a:stretch/>
        </p:blipFill>
        <p:spPr bwMode="auto">
          <a:xfrm>
            <a:off x="4482" y="1012608"/>
            <a:ext cx="9144000" cy="417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D0ECF86E-4861-8933-58C9-DCDD89B256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0038" y="1047317"/>
            <a:ext cx="6057737" cy="41025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This is the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expected result page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from https://httpbin.org/post which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echoes back the POST request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you just submitted. It confirms that: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Your form was successfully submitted.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site received your data.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data was encrypted in transit via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HTTPS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but is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decrypted server-side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returned to you for educational/demo purposes.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B41943-310D-024C-BCA8-25C923E7480B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563997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9A3FF-AB22-4AFF-0429-A48D901F2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8A670699-FC42-A5F1-70C0-D0445D013D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22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D244AB6-492C-2223-778F-4E63262B23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057737" cy="19514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Stop Capture</a:t>
            </a:r>
            <a:r>
              <a:rPr lang="en-US" sz="2800" dirty="0">
                <a:latin typeface="+mj-lt"/>
              </a:rPr>
              <a:t> in Wireshark. (Click on Red button)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 the </a:t>
            </a:r>
            <a:r>
              <a:rPr lang="en-US" sz="2800" b="1" dirty="0"/>
              <a:t>filter bar</a:t>
            </a:r>
            <a:r>
              <a:rPr lang="en-US" sz="2800" dirty="0"/>
              <a:t>, type: http || </a:t>
            </a:r>
            <a:r>
              <a:rPr lang="en-US" sz="2800" dirty="0" err="1"/>
              <a:t>tls</a:t>
            </a:r>
            <a:endParaRPr 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153331-402E-F119-5CE7-6B68DCCA12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6666"/>
          <a:stretch/>
        </p:blipFill>
        <p:spPr>
          <a:xfrm>
            <a:off x="0" y="1879729"/>
            <a:ext cx="914400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5825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76F82-0DB3-C642-F89D-A1A882AB1E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E6DFA23D-1C53-4A3C-0887-1DCBB9010E5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22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DDB827A-A5BF-E3A8-B268-27A003EC24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3" y="-244475"/>
            <a:ext cx="9144000" cy="30310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Inspect one of the Client Hello or Encrypted Application Data packets. Look for TLS packets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with descriptions like:</a:t>
            </a:r>
          </a:p>
          <a:p>
            <a:pPr marL="568325" lvl="1" indent="-390525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Client Hello</a:t>
            </a:r>
          </a:p>
          <a:p>
            <a:pPr marL="568325" lvl="1" indent="-390525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Server Hello</a:t>
            </a:r>
          </a:p>
          <a:p>
            <a:pPr marL="568325" lvl="1" indent="-390525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Encrypted Application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D11188-A6D4-34A5-D207-1D917669FA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9302"/>
          <a:stretch/>
        </p:blipFill>
        <p:spPr>
          <a:xfrm>
            <a:off x="488330" y="2727325"/>
            <a:ext cx="8472139" cy="241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930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675F3-E8A8-7978-0CD5-F6AE3F21B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C89DD62E-7894-397D-D75D-B03471A00A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22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B0F33E9-1E4B-D2A7-7136-F06EDFFB40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10" y="0"/>
            <a:ext cx="9144000" cy="26108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Double Click on any </a:t>
            </a:r>
            <a:r>
              <a:rPr lang="en-US" sz="2800" b="1" dirty="0">
                <a:latin typeface="+mj-lt"/>
              </a:rPr>
              <a:t>"Application Data"</a:t>
            </a:r>
            <a:r>
              <a:rPr lang="en-US" sz="2800" dirty="0">
                <a:latin typeface="+mj-lt"/>
              </a:rPr>
              <a:t> packet (these are encrypted messages) and expand its layers.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You'll notice you </a:t>
            </a:r>
            <a:r>
              <a:rPr lang="en-US" sz="2800" b="1" dirty="0">
                <a:latin typeface="+mj-lt"/>
              </a:rPr>
              <a:t>can’t see the form data</a:t>
            </a:r>
            <a:r>
              <a:rPr lang="en-US" sz="2800" dirty="0">
                <a:latin typeface="+mj-lt"/>
              </a:rPr>
              <a:t>, unlike HTTP — this is because </a:t>
            </a:r>
            <a:r>
              <a:rPr lang="en-US" sz="2800" b="1" dirty="0">
                <a:latin typeface="+mj-lt"/>
              </a:rPr>
              <a:t>HTTPS encrypts it</a:t>
            </a:r>
            <a:r>
              <a:rPr lang="en-US" sz="2800" dirty="0">
                <a:latin typeface="+mj-lt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1FF8C4-5484-4AE9-B8AF-6708F28FDD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0000"/>
          <a:stretch/>
        </p:blipFill>
        <p:spPr>
          <a:xfrm>
            <a:off x="13010" y="2574925"/>
            <a:ext cx="9144000" cy="257175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128D6DB-AD02-8AEE-78D1-4CDF6E8C7AAC}"/>
              </a:ext>
            </a:extLst>
          </p:cNvPr>
          <p:cNvSpPr/>
          <p:nvPr/>
        </p:nvSpPr>
        <p:spPr>
          <a:xfrm>
            <a:off x="107796" y="4076623"/>
            <a:ext cx="4953000" cy="1524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532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954F6F-69CC-D091-306A-C55DF4495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>
            <a:extLst>
              <a:ext uri="{FF2B5EF4-FFF2-40B4-BE49-F238E27FC236}">
                <a16:creationId xmlns:a16="http://schemas.microsoft.com/office/drawing/2014/main" id="{533FA7B0-AB60-33E2-D772-2A166D3134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8100" y="898525"/>
            <a:ext cx="9144000" cy="390350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Expand Transport Layer Security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on TLSv1.2 Record Layer: …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Select Encrypted Application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 Data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Click on Encrypted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Application Data</a:t>
            </a:r>
          </a:p>
        </p:txBody>
      </p:sp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A5B59484-5883-E936-C468-16C732097A4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22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256CF-A360-65AA-04DE-9B02011928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67" t="5556" r="41667" b="44073"/>
          <a:stretch/>
        </p:blipFill>
        <p:spPr>
          <a:xfrm>
            <a:off x="4648200" y="2559050"/>
            <a:ext cx="4495800" cy="2590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B78C87-D711-3E69-B270-67DDB4134ED6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33949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A3D066-CA77-2E88-9ABF-F0A7D1BDB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>
            <a:extLst>
              <a:ext uri="{FF2B5EF4-FFF2-40B4-BE49-F238E27FC236}">
                <a16:creationId xmlns:a16="http://schemas.microsoft.com/office/drawing/2014/main" id="{F47FFDAD-96BB-ED1C-BF02-5A0343EF2A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293" y="147607"/>
            <a:ext cx="9144000" cy="45498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Length of Data (but not the actual content)</a:t>
            </a:r>
          </a:p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Observation: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You </a:t>
            </a:r>
            <a:r>
              <a:rPr lang="en-US" sz="2800" b="1" dirty="0">
                <a:latin typeface="+mj-lt"/>
              </a:rPr>
              <a:t>cannot read</a:t>
            </a:r>
            <a:r>
              <a:rPr lang="en-US" sz="2800" dirty="0">
                <a:latin typeface="+mj-lt"/>
              </a:rPr>
              <a:t> the actual data (e.g., form fields like name or email) — this confirms 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HTTPS encryption is </a:t>
            </a:r>
            <a:br>
              <a:rPr lang="en-US" sz="2800" b="1" dirty="0">
                <a:latin typeface="+mj-lt"/>
              </a:rPr>
            </a:br>
            <a:r>
              <a:rPr lang="en-US" sz="2800" b="1" dirty="0">
                <a:latin typeface="+mj-lt"/>
              </a:rPr>
              <a:t>working</a:t>
            </a:r>
            <a:r>
              <a:rPr lang="en-US" sz="2800" dirty="0">
                <a:latin typeface="+mj-lt"/>
              </a:rPr>
              <a:t>. The raw form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content is </a:t>
            </a:r>
            <a:r>
              <a:rPr lang="en-US" sz="2800" b="1" dirty="0">
                <a:latin typeface="+mj-lt"/>
              </a:rPr>
              <a:t>secure</a:t>
            </a:r>
            <a:r>
              <a:rPr lang="en-US" sz="2800" dirty="0">
                <a:latin typeface="+mj-lt"/>
              </a:rPr>
              <a:t> and </a:t>
            </a:r>
            <a:r>
              <a:rPr lang="en-US" sz="2800" b="1" dirty="0">
                <a:latin typeface="+mj-lt"/>
              </a:rPr>
              <a:t>not visible</a:t>
            </a:r>
            <a:r>
              <a:rPr lang="en-US" sz="2800" dirty="0">
                <a:latin typeface="+mj-lt"/>
              </a:rPr>
              <a:t> to attackers.</a:t>
            </a:r>
          </a:p>
        </p:txBody>
      </p:sp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6396E660-01AB-359B-DD05-44BE31FCCE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22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73FE45-16AE-2D13-944F-8C81ED8BEE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67" t="5556" r="10834" b="17407"/>
          <a:stretch/>
        </p:blipFill>
        <p:spPr>
          <a:xfrm>
            <a:off x="4953000" y="2041525"/>
            <a:ext cx="4191000" cy="22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22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30003" y="1153248"/>
            <a:ext cx="6344920" cy="3354765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268605" indent="-255904">
              <a:lnSpc>
                <a:spcPct val="100000"/>
              </a:lnSpc>
              <a:spcBef>
                <a:spcPts val="1180"/>
              </a:spcBef>
              <a:buClr>
                <a:srgbClr val="FF0000"/>
              </a:buClr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latin typeface="Times New Roman"/>
                <a:cs typeface="Times New Roman"/>
              </a:rPr>
              <a:t>Trusted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computing</a:t>
            </a:r>
            <a:endParaRPr sz="1800" dirty="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1080"/>
              </a:spcBef>
              <a:buClr>
                <a:srgbClr val="FF0000"/>
              </a:buClr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latin typeface="Times New Roman"/>
                <a:cs typeface="Times New Roman"/>
              </a:rPr>
              <a:t>Understand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process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involved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security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management</a:t>
            </a:r>
            <a:endParaRPr sz="1800" dirty="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1080"/>
              </a:spcBef>
              <a:buClr>
                <a:srgbClr val="FF0000"/>
              </a:buClr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latin typeface="Times New Roman"/>
                <a:cs typeface="Times New Roman"/>
              </a:rPr>
              <a:t>Detail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some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alternative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approaches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risk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assessment</a:t>
            </a:r>
            <a:endParaRPr sz="1800" dirty="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1080"/>
              </a:spcBef>
              <a:buClr>
                <a:srgbClr val="FF0000"/>
              </a:buClr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latin typeface="Times New Roman"/>
                <a:cs typeface="Times New Roman"/>
              </a:rPr>
              <a:t>Detail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steps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required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formal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IT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security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risk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assessment</a:t>
            </a:r>
            <a:endParaRPr sz="1800" dirty="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1080"/>
              </a:spcBef>
              <a:buClr>
                <a:srgbClr val="FF0000"/>
              </a:buClr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latin typeface="Times New Roman"/>
                <a:cs typeface="Times New Roman"/>
              </a:rPr>
              <a:t>Characterize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identified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threats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consequences</a:t>
            </a:r>
            <a:r>
              <a:rPr sz="1800" spc="-7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determine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risk</a:t>
            </a:r>
            <a:endParaRPr sz="1800" dirty="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1080"/>
              </a:spcBef>
              <a:buClr>
                <a:srgbClr val="FF0000"/>
              </a:buClr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latin typeface="Times New Roman"/>
                <a:cs typeface="Times New Roman"/>
              </a:rPr>
              <a:t>Detail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risk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treatment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alternatives</a:t>
            </a:r>
            <a:endParaRPr sz="1800" dirty="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1080"/>
              </a:spcBef>
              <a:buClr>
                <a:srgbClr val="FF0000"/>
              </a:buClr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latin typeface="Times New Roman"/>
                <a:cs typeface="Times New Roman"/>
              </a:rPr>
              <a:t>STRIDE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DREAD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models</a:t>
            </a:r>
            <a:endParaRPr lang="en-US" sz="1800" spc="-10" dirty="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1080"/>
              </a:spcBef>
              <a:buClr>
                <a:srgbClr val="FF0000"/>
              </a:buClr>
              <a:buFont typeface="Arial"/>
              <a:buChar char="•"/>
              <a:tabLst>
                <a:tab pos="268605" algn="l"/>
              </a:tabLst>
            </a:pPr>
            <a:r>
              <a:rPr lang="en-US" spc="-10" dirty="0">
                <a:latin typeface="Times New Roman"/>
                <a:cs typeface="Times New Roman"/>
              </a:rPr>
              <a:t>Preparation </a:t>
            </a:r>
            <a:r>
              <a:rPr lang="en-US" spc="-10">
                <a:latin typeface="Times New Roman"/>
                <a:cs typeface="Times New Roman"/>
              </a:rPr>
              <a:t>for Assessment </a:t>
            </a:r>
            <a:r>
              <a:rPr lang="en-US" spc="-10" dirty="0">
                <a:latin typeface="Times New Roman"/>
                <a:cs typeface="Times New Roman"/>
              </a:rPr>
              <a:t>2</a:t>
            </a:r>
            <a:endParaRPr sz="1800" dirty="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22903" y="463296"/>
            <a:ext cx="1493507" cy="80467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637605" y="568492"/>
            <a:ext cx="1012825" cy="4210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600" spc="-10" dirty="0"/>
              <a:t>Outline</a:t>
            </a:r>
            <a:endParaRPr sz="26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CEFC0-88EF-D4EF-4FF2-A6A3D3226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ACE46E16-0F9F-FC27-455E-F71D06DCA2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22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421D58-ADBF-645D-BD5D-52ED75C081EA}"/>
              </a:ext>
            </a:extLst>
          </p:cNvPr>
          <p:cNvSpPr txBox="1"/>
          <p:nvPr/>
        </p:nvSpPr>
        <p:spPr>
          <a:xfrm>
            <a:off x="79917" y="1203325"/>
            <a:ext cx="90678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Observation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We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won’t see the username or password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— because HTTPS encrypts it! The actual content is under Encrypted Application Data.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3CF99F-21E1-8F69-E6B7-156EAE0EEFA2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422347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26A65-C3AB-1990-D5AA-62F0FF9EF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15836CCF-1B84-3B78-EAC3-4D0B960E5A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34468" y="318266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E48857-2430-AA57-30A0-7FCD61A7219B}"/>
              </a:ext>
            </a:extLst>
          </p:cNvPr>
          <p:cNvSpPr txBox="1"/>
          <p:nvPr/>
        </p:nvSpPr>
        <p:spPr>
          <a:xfrm>
            <a:off x="14868" y="760140"/>
            <a:ext cx="90678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form contents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(e.g., our name,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email, phone)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are </a:t>
            </a:r>
            <a:b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not visible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— just a 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string of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hexadecimal</a:t>
            </a:r>
            <a:b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bytes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(e.g., 3adb9894480a8d64...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b="1" dirty="0">
                <a:latin typeface="+mj-lt"/>
              </a:rPr>
              <a:t>Conclusion: </a:t>
            </a:r>
            <a:r>
              <a:rPr lang="en-US" sz="2800" dirty="0">
                <a:latin typeface="+mj-lt"/>
              </a:rPr>
              <a:t>HTTPS Traffic Is Secure and Encrypted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D9C52A-A04D-C059-7F41-99320C1225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67" t="5556" r="42062" b="44324"/>
          <a:stretch/>
        </p:blipFill>
        <p:spPr>
          <a:xfrm>
            <a:off x="3733800" y="957767"/>
            <a:ext cx="5377675" cy="31085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A67590-46F7-35E6-B9CC-B03100DB5241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117750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4A934-3BDC-F923-8B92-AB75533B9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ED110E20-4A6F-E05D-997A-1AEF49A25B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29822" y="3439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3461D9-D23B-73B3-9126-F34A969AED82}"/>
              </a:ext>
            </a:extLst>
          </p:cNvPr>
          <p:cNvSpPr txBox="1"/>
          <p:nvPr/>
        </p:nvSpPr>
        <p:spPr>
          <a:xfrm>
            <a:off x="10222" y="1016938"/>
            <a:ext cx="906780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Technical Insight:</a:t>
            </a:r>
          </a:p>
          <a:p>
            <a:pPr marL="6016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Protocol</a:t>
            </a:r>
            <a:r>
              <a:rPr lang="en-US" sz="2800" dirty="0">
                <a:latin typeface="+mj-lt"/>
              </a:rPr>
              <a:t>: TLS 1.2</a:t>
            </a:r>
          </a:p>
          <a:p>
            <a:pPr marL="6016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Length</a:t>
            </a:r>
            <a:r>
              <a:rPr lang="en-US" sz="2800" dirty="0">
                <a:latin typeface="+mj-lt"/>
              </a:rPr>
              <a:t>: 30 bytes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in this packet</a:t>
            </a:r>
          </a:p>
          <a:p>
            <a:pPr marL="60166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Content</a:t>
            </a:r>
            <a:r>
              <a:rPr lang="en-US" sz="2800" dirty="0">
                <a:latin typeface="+mj-lt"/>
              </a:rPr>
              <a:t>: Completely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 encrypted — no plaintext is shown.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65FCD9-F9B7-4991-08B5-0AF73764D5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67" t="5556" r="42062" b="44324"/>
          <a:stretch/>
        </p:blipFill>
        <p:spPr>
          <a:xfrm>
            <a:off x="3667822" y="1002923"/>
            <a:ext cx="5439007" cy="31440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88479B-4567-5C6F-26BA-7823CF800C33}"/>
              </a:ext>
            </a:extLst>
          </p:cNvPr>
          <p:cNvSpPr txBox="1"/>
          <p:nvPr/>
        </p:nvSpPr>
        <p:spPr>
          <a:xfrm>
            <a:off x="0" y="-21828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000" b="1" dirty="0">
                <a:latin typeface="+mj-lt"/>
              </a:rPr>
              <a:t>Demonstrating the Power of HTTPS: Secure Data Transmission in Action with Wireshark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74669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8605F2-662F-E5CE-A500-2DB1C0934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E1C07647-14A2-545E-76E5-397F2170D5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22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50EC30-2FE9-4E86-2D7D-203368936499}"/>
              </a:ext>
            </a:extLst>
          </p:cNvPr>
          <p:cNvSpPr txBox="1"/>
          <p:nvPr/>
        </p:nvSpPr>
        <p:spPr>
          <a:xfrm>
            <a:off x="0" y="0"/>
            <a:ext cx="906780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This Proves:</a:t>
            </a:r>
          </a:p>
          <a:p>
            <a:pPr marL="635000" indent="-3778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Our login or form data was protected during transmission.</a:t>
            </a:r>
          </a:p>
          <a:p>
            <a:pPr marL="635000" indent="-3778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No attacker (even using Wireshark) can read our details without the private encryption key.</a:t>
            </a:r>
          </a:p>
          <a:p>
            <a:pPr marL="635000" indent="-3778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This is exactly </a:t>
            </a:r>
            <a:r>
              <a:rPr lang="en-US" sz="2800" b="1" dirty="0">
                <a:latin typeface="+mj-lt"/>
              </a:rPr>
              <a:t>why HTTPS is essential</a:t>
            </a:r>
            <a:r>
              <a:rPr lang="en-US" sz="2800" dirty="0">
                <a:latin typeface="+mj-lt"/>
              </a:rPr>
              <a:t> for secure communication — especially for login, banking, or personal data.</a:t>
            </a:r>
          </a:p>
        </p:txBody>
      </p:sp>
    </p:spTree>
    <p:extLst>
      <p:ext uri="{BB962C8B-B14F-4D97-AF65-F5344CB8AC3E}">
        <p14:creationId xmlns:p14="http://schemas.microsoft.com/office/powerpoint/2010/main" val="6417893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6DFE6F-BF5C-97C9-D582-5E47DE99A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F07C98-4B0F-1D03-AF4B-2AAE278E7BD8}"/>
              </a:ext>
            </a:extLst>
          </p:cNvPr>
          <p:cNvSpPr txBox="1"/>
          <p:nvPr/>
        </p:nvSpPr>
        <p:spPr>
          <a:xfrm>
            <a:off x="0" y="-21828"/>
            <a:ext cx="76200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Hands-On Activities</a:t>
            </a:r>
            <a:endParaRPr lang="en-US" sz="3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43E68B-FC66-A254-C203-24578134033C}"/>
              </a:ext>
            </a:extLst>
          </p:cNvPr>
          <p:cNvSpPr txBox="1"/>
          <p:nvPr/>
        </p:nvSpPr>
        <p:spPr>
          <a:xfrm>
            <a:off x="0" y="573368"/>
            <a:ext cx="9144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3. Access Control Scenario (Role-Based)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Task</a:t>
            </a:r>
            <a:r>
              <a:rPr lang="en-US" sz="2800" dirty="0">
                <a:latin typeface="+mj-lt"/>
              </a:rPr>
              <a:t>: In small groups, assign roles: Student, Lecturer, IT Admin.</a:t>
            </a:r>
            <a:br>
              <a:rPr lang="en-US" sz="2800" dirty="0">
                <a:latin typeface="+mj-lt"/>
              </a:rPr>
            </a:br>
            <a:r>
              <a:rPr lang="en-US" sz="2800" b="1" dirty="0">
                <a:latin typeface="+mj-lt"/>
              </a:rPr>
              <a:t>Goal</a:t>
            </a:r>
            <a:r>
              <a:rPr lang="en-US" sz="2800" dirty="0">
                <a:latin typeface="+mj-lt"/>
              </a:rPr>
              <a:t>: Define what each role can access in ACU’s learning platform (LEO), then map this in a basic access control table.</a:t>
            </a:r>
          </a:p>
        </p:txBody>
      </p:sp>
    </p:spTree>
    <p:extLst>
      <p:ext uri="{BB962C8B-B14F-4D97-AF65-F5344CB8AC3E}">
        <p14:creationId xmlns:p14="http://schemas.microsoft.com/office/powerpoint/2010/main" val="6352206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67A8D-BCE6-24B8-17F1-D983A05FA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521BBB8-FC93-6593-E74D-E0247035B824}"/>
              </a:ext>
            </a:extLst>
          </p:cNvPr>
          <p:cNvSpPr txBox="1"/>
          <p:nvPr/>
        </p:nvSpPr>
        <p:spPr>
          <a:xfrm>
            <a:off x="0" y="-21828"/>
            <a:ext cx="76200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400" b="1" dirty="0">
                <a:latin typeface="+mj-lt"/>
              </a:rPr>
              <a:t>Hands-On Activities</a:t>
            </a:r>
            <a:endParaRPr lang="en-US" sz="340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03FA6AE-F5D5-1E37-B126-87B092C437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176366"/>
              </p:ext>
            </p:extLst>
          </p:nvPr>
        </p:nvGraphicFramePr>
        <p:xfrm>
          <a:off x="0" y="898525"/>
          <a:ext cx="9144000" cy="290812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65802042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310247187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46188074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278482998"/>
                    </a:ext>
                  </a:extLst>
                </a:gridCol>
              </a:tblGrid>
              <a:tr h="309288">
                <a:tc>
                  <a:txBody>
                    <a:bodyPr/>
                    <a:lstStyle/>
                    <a:p>
                      <a:r>
                        <a:rPr lang="en-US" sz="2800"/>
                        <a:t>Role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Access to Student Grades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Access to Server Logs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Upload Assignments</a:t>
                      </a:r>
                    </a:p>
                  </a:txBody>
                  <a:tcPr marL="86952" marR="86952" marT="43476" marB="43476" anchor="ctr"/>
                </a:tc>
                <a:extLst>
                  <a:ext uri="{0D108BD9-81ED-4DB2-BD59-A6C34878D82A}">
                    <a16:rowId xmlns:a16="http://schemas.microsoft.com/office/drawing/2014/main" val="33918494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Student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 </a:t>
                      </a:r>
                    </a:p>
                  </a:txBody>
                  <a:tcPr marL="86952" marR="86952" marT="43476" marB="43476" anchor="ctr"/>
                </a:tc>
                <a:extLst>
                  <a:ext uri="{0D108BD9-81ED-4DB2-BD59-A6C34878D82A}">
                    <a16:rowId xmlns:a16="http://schemas.microsoft.com/office/drawing/2014/main" val="2052962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Lecturer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 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 </a:t>
                      </a:r>
                    </a:p>
                  </a:txBody>
                  <a:tcPr marL="86952" marR="86952" marT="43476" marB="43476" anchor="ctr"/>
                </a:tc>
                <a:extLst>
                  <a:ext uri="{0D108BD9-81ED-4DB2-BD59-A6C34878D82A}">
                    <a16:rowId xmlns:a16="http://schemas.microsoft.com/office/drawing/2014/main" val="2270559212"/>
                  </a:ext>
                </a:extLst>
              </a:tr>
              <a:tr h="272544">
                <a:tc>
                  <a:txBody>
                    <a:bodyPr/>
                    <a:lstStyle/>
                    <a:p>
                      <a:r>
                        <a:rPr lang="en-US" sz="2800"/>
                        <a:t>IT Admin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 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ü"/>
                      </a:pPr>
                      <a:r>
                        <a:rPr lang="en-US" sz="2800" dirty="0"/>
                        <a:t> </a:t>
                      </a:r>
                    </a:p>
                  </a:txBody>
                  <a:tcPr marL="86952" marR="86952" marT="43476" marB="43476"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highlight>
                            <a:srgbClr val="FF0000"/>
                          </a:highlight>
                        </a:rPr>
                        <a:t>X</a:t>
                      </a:r>
                    </a:p>
                  </a:txBody>
                  <a:tcPr marL="86952" marR="86952" marT="43476" marB="43476" anchor="ctr"/>
                </a:tc>
                <a:extLst>
                  <a:ext uri="{0D108BD9-81ED-4DB2-BD59-A6C34878D82A}">
                    <a16:rowId xmlns:a16="http://schemas.microsoft.com/office/drawing/2014/main" val="227991423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9BD10A92-6FCC-0E4F-1E41-DD6D81336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8063" y="14112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6796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6659" y="457200"/>
            <a:ext cx="5459050" cy="3992879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191000" y="974725"/>
            <a:ext cx="4828540" cy="4078604"/>
            <a:chOff x="1066800" y="414527"/>
            <a:chExt cx="4828540" cy="4078604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70963" y="499767"/>
              <a:ext cx="4624359" cy="39932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78991" y="426719"/>
              <a:ext cx="1122045" cy="822960"/>
            </a:xfrm>
            <a:custGeom>
              <a:avLst/>
              <a:gdLst/>
              <a:ahLst/>
              <a:cxnLst/>
              <a:rect l="l" t="t" r="r" b="b"/>
              <a:pathLst>
                <a:path w="1122045" h="822960">
                  <a:moveTo>
                    <a:pt x="1121663" y="0"/>
                  </a:moveTo>
                  <a:lnTo>
                    <a:pt x="0" y="0"/>
                  </a:lnTo>
                  <a:lnTo>
                    <a:pt x="0" y="822960"/>
                  </a:lnTo>
                  <a:lnTo>
                    <a:pt x="1121663" y="822960"/>
                  </a:lnTo>
                  <a:lnTo>
                    <a:pt x="112166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78991" y="426719"/>
              <a:ext cx="1122045" cy="822960"/>
            </a:xfrm>
            <a:custGeom>
              <a:avLst/>
              <a:gdLst/>
              <a:ahLst/>
              <a:cxnLst/>
              <a:rect l="l" t="t" r="r" b="b"/>
              <a:pathLst>
                <a:path w="1122045" h="822960">
                  <a:moveTo>
                    <a:pt x="0" y="0"/>
                  </a:moveTo>
                  <a:lnTo>
                    <a:pt x="1121663" y="0"/>
                  </a:lnTo>
                  <a:lnTo>
                    <a:pt x="1121663" y="822960"/>
                  </a:lnTo>
                  <a:lnTo>
                    <a:pt x="0" y="822960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D61D692-3527-B33F-0FAC-973E11089D36}"/>
              </a:ext>
            </a:extLst>
          </p:cNvPr>
          <p:cNvSpPr txBox="1"/>
          <p:nvPr/>
        </p:nvSpPr>
        <p:spPr>
          <a:xfrm>
            <a:off x="0" y="88182"/>
            <a:ext cx="457200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is a Trusted Platform Module (TPM)?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Think of a </a:t>
            </a:r>
            <a:r>
              <a:rPr lang="en-US" sz="2800" b="1" dirty="0">
                <a:latin typeface="+mj-lt"/>
              </a:rPr>
              <a:t>TPM</a:t>
            </a:r>
            <a:r>
              <a:rPr lang="en-US" sz="2800" dirty="0">
                <a:latin typeface="+mj-lt"/>
              </a:rPr>
              <a:t> as a </a:t>
            </a:r>
            <a:r>
              <a:rPr lang="en-US" sz="2800" b="1" dirty="0">
                <a:latin typeface="+mj-lt"/>
              </a:rPr>
              <a:t>tiny security guard chip</a:t>
            </a:r>
            <a:r>
              <a:rPr lang="en-US" sz="2800" dirty="0">
                <a:latin typeface="+mj-lt"/>
              </a:rPr>
              <a:t> built into your computer. It helps keep your system safe, especially at startup.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BF156-3DE2-F9AB-4A9A-24997B0A5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45818BC-6489-E07C-8CAF-DB8ED63AEA3A}"/>
              </a:ext>
            </a:extLst>
          </p:cNvPr>
          <p:cNvSpPr txBox="1"/>
          <p:nvPr/>
        </p:nvSpPr>
        <p:spPr>
          <a:xfrm>
            <a:off x="0" y="379612"/>
            <a:ext cx="9144000" cy="43906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It’s created by a group called the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Trusted Computing Group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It’s a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hardware-based security module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— built into your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motherboard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smart card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or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processor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 only works with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trusted (approved) software or hardware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It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generates and stores cryptographic keys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securely — these keys are used for encryption and other security tasks.</a:t>
            </a:r>
          </a:p>
        </p:txBody>
      </p:sp>
    </p:spTree>
    <p:extLst>
      <p:ext uri="{BB962C8B-B14F-4D97-AF65-F5344CB8AC3E}">
        <p14:creationId xmlns:p14="http://schemas.microsoft.com/office/powerpoint/2010/main" val="38908824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5D398-9C49-13FF-AE33-DCC37C300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A77BAA1-C713-F36D-0378-D9936EBED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13448"/>
              </p:ext>
            </p:extLst>
          </p:nvPr>
        </p:nvGraphicFramePr>
        <p:xfrm>
          <a:off x="0" y="822325"/>
          <a:ext cx="9144000" cy="408731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182761508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306246439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rPr lang="en-US" sz="2800" b="1"/>
                        <a:t>Service</a:t>
                      </a:r>
                      <a:endParaRPr lang="en-US" sz="2800"/>
                    </a:p>
                  </a:txBody>
                  <a:tcPr marL="61708" marR="61708" marT="30854" marB="30854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What it means in plain English</a:t>
                      </a:r>
                      <a:endParaRPr lang="en-US" sz="2800" dirty="0"/>
                    </a:p>
                  </a:txBody>
                  <a:tcPr marL="61708" marR="61708" marT="30854" marB="30854" anchor="ctr"/>
                </a:tc>
                <a:extLst>
                  <a:ext uri="{0D108BD9-81ED-4DB2-BD59-A6C34878D82A}">
                    <a16:rowId xmlns:a16="http://schemas.microsoft.com/office/drawing/2014/main" val="23310020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Authenticated Boot</a:t>
                      </a:r>
                    </a:p>
                  </a:txBody>
                  <a:tcPr marL="61708" marR="61708" marT="30854" marB="3085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Checks if the system hasn’t been tampered with before it starts.</a:t>
                      </a:r>
                    </a:p>
                  </a:txBody>
                  <a:tcPr marL="61708" marR="61708" marT="30854" marB="30854" anchor="ctr"/>
                </a:tc>
                <a:extLst>
                  <a:ext uri="{0D108BD9-81ED-4DB2-BD59-A6C34878D82A}">
                    <a16:rowId xmlns:a16="http://schemas.microsoft.com/office/drawing/2014/main" val="2505535592"/>
                  </a:ext>
                </a:extLst>
              </a:tr>
              <a:tr h="105184">
                <a:tc>
                  <a:txBody>
                    <a:bodyPr/>
                    <a:lstStyle/>
                    <a:p>
                      <a:r>
                        <a:rPr lang="en-US" sz="2800" dirty="0"/>
                        <a:t>Certification</a:t>
                      </a:r>
                    </a:p>
                  </a:txBody>
                  <a:tcPr marL="61708" marR="61708" marT="30854" marB="3085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Verifies the system is genuine and secure.</a:t>
                      </a:r>
                    </a:p>
                  </a:txBody>
                  <a:tcPr marL="61708" marR="61708" marT="30854" marB="30854" anchor="ctr"/>
                </a:tc>
                <a:extLst>
                  <a:ext uri="{0D108BD9-81ED-4DB2-BD59-A6C34878D82A}">
                    <a16:rowId xmlns:a16="http://schemas.microsoft.com/office/drawing/2014/main" val="2390737364"/>
                  </a:ext>
                </a:extLst>
              </a:tr>
              <a:tr h="637836">
                <a:tc>
                  <a:txBody>
                    <a:bodyPr/>
                    <a:lstStyle/>
                    <a:p>
                      <a:r>
                        <a:rPr lang="en-US" sz="2800" dirty="0"/>
                        <a:t>Encryption</a:t>
                      </a:r>
                    </a:p>
                  </a:txBody>
                  <a:tcPr marL="61708" marR="61708" marT="30854" marB="3085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Protects your data by locking it with a secure key.</a:t>
                      </a:r>
                    </a:p>
                  </a:txBody>
                  <a:tcPr marL="61708" marR="61708" marT="30854" marB="30854" anchor="ctr"/>
                </a:tc>
                <a:extLst>
                  <a:ext uri="{0D108BD9-81ED-4DB2-BD59-A6C34878D82A}">
                    <a16:rowId xmlns:a16="http://schemas.microsoft.com/office/drawing/2014/main" val="735051974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D6A223A4-C2F6-F159-5DBA-882F4A849F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52400" y="103515"/>
            <a:ext cx="595868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TPM provides 3 main security services: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35813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4322" y="1681860"/>
            <a:ext cx="7197090" cy="1836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3D3935"/>
                </a:solidFill>
                <a:latin typeface="Arial"/>
                <a:cs typeface="Arial"/>
              </a:rPr>
              <a:t>This</a:t>
            </a:r>
            <a:r>
              <a:rPr sz="1800" b="1" spc="-2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3D3935"/>
                </a:solidFill>
                <a:latin typeface="Arial"/>
                <a:cs typeface="Arial"/>
              </a:rPr>
              <a:t>lecture</a:t>
            </a:r>
            <a:r>
              <a:rPr sz="1800" b="1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3D3935"/>
                </a:solidFill>
                <a:latin typeface="Arial"/>
                <a:cs typeface="Arial"/>
              </a:rPr>
              <a:t>is</a:t>
            </a:r>
            <a:r>
              <a:rPr sz="1800" b="1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3D3935"/>
                </a:solidFill>
                <a:latin typeface="Arial"/>
                <a:cs typeface="Arial"/>
              </a:rPr>
              <a:t>based</a:t>
            </a:r>
            <a:r>
              <a:rPr sz="1800" b="1" spc="-2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b="1" spc="-25" dirty="0">
                <a:solidFill>
                  <a:srgbClr val="3D3935"/>
                </a:solidFill>
                <a:latin typeface="Arial"/>
                <a:cs typeface="Arial"/>
              </a:rPr>
              <a:t>on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950"/>
              </a:spcBef>
            </a:pP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40000"/>
              </a:lnSpc>
              <a:spcBef>
                <a:spcPts val="5"/>
              </a:spcBef>
            </a:pPr>
            <a:r>
              <a:rPr sz="1800" i="1" dirty="0">
                <a:solidFill>
                  <a:srgbClr val="3D3935"/>
                </a:solidFill>
                <a:latin typeface="Arial"/>
                <a:cs typeface="Arial"/>
              </a:rPr>
              <a:t>Computer</a:t>
            </a:r>
            <a:r>
              <a:rPr sz="1800" i="1" spc="-1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i="1" dirty="0">
                <a:solidFill>
                  <a:srgbClr val="3D3935"/>
                </a:solidFill>
                <a:latin typeface="Arial"/>
                <a:cs typeface="Arial"/>
              </a:rPr>
              <a:t>Security:</a:t>
            </a:r>
            <a:r>
              <a:rPr sz="1800" i="1" spc="-3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i="1" dirty="0">
                <a:solidFill>
                  <a:srgbClr val="3D3935"/>
                </a:solidFill>
                <a:latin typeface="Arial"/>
                <a:cs typeface="Arial"/>
              </a:rPr>
              <a:t>Principles</a:t>
            </a:r>
            <a:r>
              <a:rPr sz="1800" i="1" spc="-7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i="1" dirty="0">
                <a:solidFill>
                  <a:srgbClr val="3D3935"/>
                </a:solidFill>
                <a:latin typeface="Arial"/>
                <a:cs typeface="Arial"/>
              </a:rPr>
              <a:t>and Practices</a:t>
            </a:r>
            <a:r>
              <a:rPr sz="1800" dirty="0">
                <a:solidFill>
                  <a:srgbClr val="3D3935"/>
                </a:solidFill>
                <a:latin typeface="Arial"/>
                <a:cs typeface="Arial"/>
              </a:rPr>
              <a:t>,</a:t>
            </a:r>
            <a:r>
              <a:rPr sz="1800" spc="459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D3935"/>
                </a:solidFill>
                <a:latin typeface="Arial"/>
                <a:cs typeface="Arial"/>
              </a:rPr>
              <a:t>4th Ed,</a:t>
            </a:r>
            <a:r>
              <a:rPr sz="1800" spc="-10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D3935"/>
                </a:solidFill>
                <a:latin typeface="Arial"/>
                <a:cs typeface="Arial"/>
              </a:rPr>
              <a:t>William</a:t>
            </a:r>
            <a:r>
              <a:rPr sz="1800" spc="-65" dirty="0">
                <a:solidFill>
                  <a:srgbClr val="3D39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D3935"/>
                </a:solidFill>
                <a:latin typeface="Arial"/>
                <a:cs typeface="Arial"/>
              </a:rPr>
              <a:t>Stallings, </a:t>
            </a:r>
            <a:r>
              <a:rPr sz="1800" spc="-20" dirty="0">
                <a:solidFill>
                  <a:srgbClr val="3D3935"/>
                </a:solidFill>
                <a:latin typeface="Arial"/>
                <a:cs typeface="Arial"/>
              </a:rPr>
              <a:t>2018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860"/>
              </a:spcBef>
            </a:pPr>
            <a:r>
              <a:rPr sz="1800" dirty="0">
                <a:solidFill>
                  <a:srgbClr val="FF0000"/>
                </a:solidFill>
                <a:latin typeface="Arial"/>
                <a:cs typeface="Arial"/>
              </a:rPr>
              <a:t>Chapter</a:t>
            </a:r>
            <a:r>
              <a:rPr sz="1800" spc="-2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spc="-25" dirty="0">
                <a:solidFill>
                  <a:srgbClr val="FF0000"/>
                </a:solidFill>
                <a:latin typeface="Arial"/>
                <a:cs typeface="Arial"/>
              </a:rPr>
              <a:t>14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22903" y="463296"/>
            <a:ext cx="1844039" cy="80467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637605" y="568492"/>
            <a:ext cx="1363345" cy="4210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600" spc="-10" dirty="0"/>
              <a:t>Reference</a:t>
            </a:r>
            <a:endParaRPr sz="26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38196-D504-4A48-DE2F-FDA52A582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80C6BC2-D1BE-2BEA-7ADB-10225241A5EE}"/>
              </a:ext>
            </a:extLst>
          </p:cNvPr>
          <p:cNvSpPr txBox="1"/>
          <p:nvPr/>
        </p:nvSpPr>
        <p:spPr>
          <a:xfrm>
            <a:off x="0" y="1355725"/>
            <a:ext cx="9144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Example: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Windows 11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requires TPM 2.0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run — it’s one of the ways Microsoft ensures devices are secure.</a:t>
            </a:r>
          </a:p>
        </p:txBody>
      </p:sp>
    </p:spTree>
    <p:extLst>
      <p:ext uri="{BB962C8B-B14F-4D97-AF65-F5344CB8AC3E}">
        <p14:creationId xmlns:p14="http://schemas.microsoft.com/office/powerpoint/2010/main" val="15348904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733800" y="509587"/>
            <a:ext cx="5142230" cy="3970319"/>
            <a:chOff x="1240536" y="475487"/>
            <a:chExt cx="5447030" cy="41306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84322" y="560779"/>
              <a:ext cx="5203144" cy="404480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52728" y="487679"/>
              <a:ext cx="853440" cy="688975"/>
            </a:xfrm>
            <a:custGeom>
              <a:avLst/>
              <a:gdLst/>
              <a:ahLst/>
              <a:cxnLst/>
              <a:rect l="l" t="t" r="r" b="b"/>
              <a:pathLst>
                <a:path w="853439" h="688975">
                  <a:moveTo>
                    <a:pt x="853440" y="0"/>
                  </a:moveTo>
                  <a:lnTo>
                    <a:pt x="0" y="0"/>
                  </a:lnTo>
                  <a:lnTo>
                    <a:pt x="0" y="688848"/>
                  </a:lnTo>
                  <a:lnTo>
                    <a:pt x="853440" y="688848"/>
                  </a:lnTo>
                  <a:lnTo>
                    <a:pt x="85344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52728" y="487679"/>
              <a:ext cx="853440" cy="688975"/>
            </a:xfrm>
            <a:custGeom>
              <a:avLst/>
              <a:gdLst/>
              <a:ahLst/>
              <a:cxnLst/>
              <a:rect l="l" t="t" r="r" b="b"/>
              <a:pathLst>
                <a:path w="853439" h="688975">
                  <a:moveTo>
                    <a:pt x="0" y="0"/>
                  </a:moveTo>
                  <a:lnTo>
                    <a:pt x="853440" y="0"/>
                  </a:lnTo>
                  <a:lnTo>
                    <a:pt x="853440" y="688848"/>
                  </a:lnTo>
                  <a:lnTo>
                    <a:pt x="0" y="688848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6A81142-8412-9899-5796-12CB79F44D60}"/>
              </a:ext>
            </a:extLst>
          </p:cNvPr>
          <p:cNvSpPr txBox="1"/>
          <p:nvPr/>
        </p:nvSpPr>
        <p:spPr>
          <a:xfrm>
            <a:off x="-22302" y="211494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TPM Functions – What’s Inside the Security Chip</a:t>
            </a:r>
            <a:endParaRPr lang="en-AU" sz="28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F8A365-5DD0-D334-0622-4A89638113C3}"/>
              </a:ext>
            </a:extLst>
          </p:cNvPr>
          <p:cNvSpPr txBox="1"/>
          <p:nvPr/>
        </p:nvSpPr>
        <p:spPr>
          <a:xfrm>
            <a:off x="-22302" y="1238701"/>
            <a:ext cx="464448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dirty="0">
                <a:latin typeface="+mj-lt"/>
              </a:rPr>
              <a:t>Let’s look inside the </a:t>
            </a:r>
            <a:r>
              <a:rPr lang="en-US" sz="2800" b="1" dirty="0">
                <a:latin typeface="+mj-lt"/>
              </a:rPr>
              <a:t>Trusted Platform Module (TPM)</a:t>
            </a:r>
            <a:r>
              <a:rPr lang="en-US" sz="2800" dirty="0">
                <a:latin typeface="+mj-lt"/>
              </a:rPr>
              <a:t> — it’s not just one thing, but a </a:t>
            </a:r>
            <a:r>
              <a:rPr lang="en-US" sz="2800" b="1" dirty="0">
                <a:latin typeface="+mj-lt"/>
              </a:rPr>
              <a:t>mini security toolbox</a:t>
            </a:r>
            <a:r>
              <a:rPr lang="en-US" sz="2800" dirty="0">
                <a:latin typeface="+mj-lt"/>
              </a:rPr>
              <a:t> built into your computer.</a:t>
            </a:r>
          </a:p>
          <a:p>
            <a:r>
              <a:rPr lang="en-US" sz="2800" b="1" dirty="0">
                <a:latin typeface="+mj-lt"/>
              </a:rPr>
              <a:t>Think of it like a smart security assistant</a:t>
            </a:r>
            <a:r>
              <a:rPr lang="en-US" sz="2800" dirty="0">
                <a:latin typeface="+mj-lt"/>
              </a:rPr>
              <a:t> that does multiple jobs to protect your system.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E2B9D3-10F6-F571-DD55-9360C9643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626A505-F89E-85C3-AFF5-B7CFF89EA8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192744"/>
              </p:ext>
            </p:extLst>
          </p:nvPr>
        </p:nvGraphicFramePr>
        <p:xfrm>
          <a:off x="76200" y="626735"/>
          <a:ext cx="9067800" cy="396267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533900">
                  <a:extLst>
                    <a:ext uri="{9D8B030D-6E8A-4147-A177-3AD203B41FA5}">
                      <a16:colId xmlns:a16="http://schemas.microsoft.com/office/drawing/2014/main" val="2410663557"/>
                    </a:ext>
                  </a:extLst>
                </a:gridCol>
                <a:gridCol w="4533900">
                  <a:extLst>
                    <a:ext uri="{9D8B030D-6E8A-4147-A177-3AD203B41FA5}">
                      <a16:colId xmlns:a16="http://schemas.microsoft.com/office/drawing/2014/main" val="2308567935"/>
                    </a:ext>
                  </a:extLst>
                </a:gridCol>
              </a:tblGrid>
              <a:tr h="424190">
                <a:tc>
                  <a:txBody>
                    <a:bodyPr/>
                    <a:lstStyle/>
                    <a:p>
                      <a:r>
                        <a:rPr lang="en-US" sz="2800" b="1"/>
                        <a:t>Component</a:t>
                      </a:r>
                      <a:endParaRPr lang="en-US" sz="2800"/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What It Does (Plain English)</a:t>
                      </a:r>
                      <a:endParaRPr lang="en-US" sz="2800"/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2316264711"/>
                  </a:ext>
                </a:extLst>
              </a:tr>
              <a:tr h="890616">
                <a:tc>
                  <a:txBody>
                    <a:bodyPr/>
                    <a:lstStyle/>
                    <a:p>
                      <a:r>
                        <a:rPr lang="en-US" sz="2800" dirty="0"/>
                        <a:t>Cryptographic Co-Processor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Handles complex encryption tasks.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3377287434"/>
                  </a:ext>
                </a:extLst>
              </a:tr>
              <a:tr h="76200">
                <a:tc>
                  <a:txBody>
                    <a:bodyPr/>
                    <a:lstStyle/>
                    <a:p>
                      <a:r>
                        <a:rPr lang="en-US" sz="2800" dirty="0"/>
                        <a:t>HMAC Engine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Checks if your data has been changed (integrity check).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2297057620"/>
                  </a:ext>
                </a:extLst>
              </a:tr>
              <a:tr h="55957">
                <a:tc>
                  <a:txBody>
                    <a:bodyPr/>
                    <a:lstStyle/>
                    <a:p>
                      <a:r>
                        <a:rPr lang="en-US" sz="2800" dirty="0"/>
                        <a:t>SHA-1 Engine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Generates secure hashes (fingerprints of data).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26695829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Opt-In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Allows users to enable/disable TPM features.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98572079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08A1307B-AB27-CF42-2583-45E5B9A8C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3515"/>
            <a:ext cx="601318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Key TPM Components &amp; What They Do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369719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D2AC2-D68A-FDD8-173F-EC9650B79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D234221-D578-9B70-19E4-8ACEA9770F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694057"/>
              </p:ext>
            </p:extLst>
          </p:nvPr>
        </p:nvGraphicFramePr>
        <p:xfrm>
          <a:off x="76200" y="626735"/>
          <a:ext cx="9067800" cy="396267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533900">
                  <a:extLst>
                    <a:ext uri="{9D8B030D-6E8A-4147-A177-3AD203B41FA5}">
                      <a16:colId xmlns:a16="http://schemas.microsoft.com/office/drawing/2014/main" val="2410663557"/>
                    </a:ext>
                  </a:extLst>
                </a:gridCol>
                <a:gridCol w="4533900">
                  <a:extLst>
                    <a:ext uri="{9D8B030D-6E8A-4147-A177-3AD203B41FA5}">
                      <a16:colId xmlns:a16="http://schemas.microsoft.com/office/drawing/2014/main" val="2308567935"/>
                    </a:ext>
                  </a:extLst>
                </a:gridCol>
              </a:tblGrid>
              <a:tr h="424190">
                <a:tc>
                  <a:txBody>
                    <a:bodyPr/>
                    <a:lstStyle/>
                    <a:p>
                      <a:r>
                        <a:rPr lang="en-US" sz="2800" b="1"/>
                        <a:t>Component</a:t>
                      </a:r>
                      <a:endParaRPr lang="en-US" sz="2800"/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What It Does (Plain English)</a:t>
                      </a:r>
                      <a:endParaRPr lang="en-US" sz="2800"/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2316264711"/>
                  </a:ext>
                </a:extLst>
              </a:tr>
              <a:tr h="890616">
                <a:tc>
                  <a:txBody>
                    <a:bodyPr/>
                    <a:lstStyle/>
                    <a:p>
                      <a:r>
                        <a:rPr lang="en-US" sz="2800" dirty="0"/>
                        <a:t>Non-Volatile Memory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Saves keys/settings even when power is off.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3377287434"/>
                  </a:ext>
                </a:extLst>
              </a:tr>
              <a:tr h="76200">
                <a:tc>
                  <a:txBody>
                    <a:bodyPr/>
                    <a:lstStyle/>
                    <a:p>
                      <a:r>
                        <a:rPr lang="en-US" sz="2800" dirty="0"/>
                        <a:t>Key Generation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Creates new secure encryption keys.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2297057620"/>
                  </a:ext>
                </a:extLst>
              </a:tr>
              <a:tr h="55957">
                <a:tc>
                  <a:txBody>
                    <a:bodyPr/>
                    <a:lstStyle/>
                    <a:p>
                      <a:r>
                        <a:rPr lang="en-US" sz="2800" dirty="0"/>
                        <a:t>Random Number Generator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Generates unpredictable numbers (vital for encryption).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26695829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Power Detection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Detects tampering during boot or shutdown.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98572079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292CEEA3-7FDC-1E77-2929-B5E079D07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3515"/>
            <a:ext cx="601318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Key TPM Components &amp; What They Do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315095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A31FD-234E-7622-312A-C163EC79C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AEF65F5-2E93-CCB8-1ADE-BC18713168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6465817"/>
              </p:ext>
            </p:extLst>
          </p:nvPr>
        </p:nvGraphicFramePr>
        <p:xfrm>
          <a:off x="76200" y="626735"/>
          <a:ext cx="9067800" cy="308797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533900">
                  <a:extLst>
                    <a:ext uri="{9D8B030D-6E8A-4147-A177-3AD203B41FA5}">
                      <a16:colId xmlns:a16="http://schemas.microsoft.com/office/drawing/2014/main" val="2410663557"/>
                    </a:ext>
                  </a:extLst>
                </a:gridCol>
                <a:gridCol w="4533900">
                  <a:extLst>
                    <a:ext uri="{9D8B030D-6E8A-4147-A177-3AD203B41FA5}">
                      <a16:colId xmlns:a16="http://schemas.microsoft.com/office/drawing/2014/main" val="2308567935"/>
                    </a:ext>
                  </a:extLst>
                </a:gridCol>
              </a:tblGrid>
              <a:tr h="424190">
                <a:tc>
                  <a:txBody>
                    <a:bodyPr/>
                    <a:lstStyle/>
                    <a:p>
                      <a:r>
                        <a:rPr lang="en-US" sz="2800" b="1"/>
                        <a:t>Component</a:t>
                      </a:r>
                      <a:endParaRPr lang="en-US" sz="2800"/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What It Does (Plain English)</a:t>
                      </a:r>
                      <a:endParaRPr lang="en-US" sz="2800"/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2316264711"/>
                  </a:ext>
                </a:extLst>
              </a:tr>
              <a:tr h="890616">
                <a:tc>
                  <a:txBody>
                    <a:bodyPr/>
                    <a:lstStyle/>
                    <a:p>
                      <a:r>
                        <a:rPr lang="en-US" sz="2800" dirty="0"/>
                        <a:t>Execution Engine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Runs internal secure processes.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3377287434"/>
                  </a:ext>
                </a:extLst>
              </a:tr>
              <a:tr h="76200">
                <a:tc>
                  <a:txBody>
                    <a:bodyPr/>
                    <a:lstStyle/>
                    <a:p>
                      <a:r>
                        <a:rPr lang="en-US" sz="2800" dirty="0"/>
                        <a:t>Volatile Memory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Temporary memory used during TPM operations.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2297057620"/>
                  </a:ext>
                </a:extLst>
              </a:tr>
              <a:tr h="55957">
                <a:tc>
                  <a:txBody>
                    <a:bodyPr/>
                    <a:lstStyle/>
                    <a:p>
                      <a:r>
                        <a:rPr lang="en-US" sz="2800" dirty="0"/>
                        <a:t>I/O</a:t>
                      </a:r>
                    </a:p>
                  </a:txBody>
                  <a:tcPr marL="21255" marR="21255" marT="10627" marB="10627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Connects TPM to the rest of the system.</a:t>
                      </a:r>
                    </a:p>
                  </a:txBody>
                  <a:tcPr marL="21255" marR="21255" marT="10627" marB="10627" anchor="ctr"/>
                </a:tc>
                <a:extLst>
                  <a:ext uri="{0D108BD9-81ED-4DB2-BD59-A6C34878D82A}">
                    <a16:rowId xmlns:a16="http://schemas.microsoft.com/office/drawing/2014/main" val="2669582990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9A634E4D-5166-FECB-7483-3606762A7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3515"/>
            <a:ext cx="601318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Key TPM Components &amp; What They Do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57907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67F65-E503-4020-E832-6EF601342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5E391A-6609-AAAF-8DAA-D1905F27DF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9737" y="1147736"/>
            <a:ext cx="9173737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Why it matters: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All these parts work together to make sure your computer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starts safely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keeps your data secure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detects tampering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966397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505200" y="424497"/>
            <a:ext cx="5483860" cy="4300855"/>
            <a:chOff x="1456944" y="384047"/>
            <a:chExt cx="5483860" cy="430085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58043" y="746586"/>
              <a:ext cx="5282252" cy="393818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469136" y="396239"/>
              <a:ext cx="2755900" cy="902335"/>
            </a:xfrm>
            <a:custGeom>
              <a:avLst/>
              <a:gdLst/>
              <a:ahLst/>
              <a:cxnLst/>
              <a:rect l="l" t="t" r="r" b="b"/>
              <a:pathLst>
                <a:path w="2755900" h="902335">
                  <a:moveTo>
                    <a:pt x="2755391" y="0"/>
                  </a:moveTo>
                  <a:lnTo>
                    <a:pt x="0" y="0"/>
                  </a:lnTo>
                  <a:lnTo>
                    <a:pt x="0" y="902208"/>
                  </a:lnTo>
                  <a:lnTo>
                    <a:pt x="2755391" y="902208"/>
                  </a:lnTo>
                  <a:lnTo>
                    <a:pt x="275539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69136" y="396239"/>
              <a:ext cx="2755900" cy="902335"/>
            </a:xfrm>
            <a:custGeom>
              <a:avLst/>
              <a:gdLst/>
              <a:ahLst/>
              <a:cxnLst/>
              <a:rect l="l" t="t" r="r" b="b"/>
              <a:pathLst>
                <a:path w="2755900" h="902335">
                  <a:moveTo>
                    <a:pt x="0" y="0"/>
                  </a:moveTo>
                  <a:lnTo>
                    <a:pt x="2755391" y="0"/>
                  </a:lnTo>
                  <a:lnTo>
                    <a:pt x="2755391" y="902208"/>
                  </a:lnTo>
                  <a:lnTo>
                    <a:pt x="0" y="902208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BF493B0-0FA1-030B-406F-5DF6E845811C}"/>
              </a:ext>
            </a:extLst>
          </p:cNvPr>
          <p:cNvSpPr txBox="1"/>
          <p:nvPr/>
        </p:nvSpPr>
        <p:spPr>
          <a:xfrm>
            <a:off x="0" y="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What Is Security Assurance?</a:t>
            </a:r>
            <a:endParaRPr lang="en-AU" sz="28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EAE10A-46BA-3D79-3376-5AFFE1865505}"/>
              </a:ext>
            </a:extLst>
          </p:cNvPr>
          <p:cNvSpPr txBox="1"/>
          <p:nvPr/>
        </p:nvSpPr>
        <p:spPr>
          <a:xfrm>
            <a:off x="0" y="1018723"/>
            <a:ext cx="44196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Security assurance means how confident we are that the security features in a system are actually working. It doesn’t guarantee </a:t>
            </a:r>
            <a:r>
              <a:rPr lang="en-US" sz="2800" b="1" dirty="0">
                <a:latin typeface="+mj-lt"/>
              </a:rPr>
              <a:t>100% protection</a:t>
            </a:r>
            <a:r>
              <a:rPr lang="en-US" sz="2800" dirty="0">
                <a:latin typeface="+mj-lt"/>
              </a:rPr>
              <a:t>, but it shows that everything is functioning </a:t>
            </a:r>
            <a:r>
              <a:rPr lang="en-US" sz="2800" i="1" dirty="0">
                <a:latin typeface="+mj-lt"/>
              </a:rPr>
              <a:t>as expected</a:t>
            </a:r>
            <a:r>
              <a:rPr lang="en-US" sz="2800" dirty="0">
                <a:latin typeface="+mj-lt"/>
              </a:rPr>
              <a:t> to keep systems safe.</a:t>
            </a:r>
            <a:endParaRPr lang="en-AU" sz="28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9E0DF-DCAE-2BDA-B0CE-FCB82E473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8F585E2-D1F1-3547-8777-97180BE78820}"/>
              </a:ext>
            </a:extLst>
          </p:cNvPr>
          <p:cNvSpPr txBox="1"/>
          <p:nvPr/>
        </p:nvSpPr>
        <p:spPr>
          <a:xfrm>
            <a:off x="0" y="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What Is Security Assurance?</a:t>
            </a:r>
            <a:endParaRPr lang="en-AU" sz="28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A22FE9-1FBC-4D91-768B-2269CA1421EA}"/>
              </a:ext>
            </a:extLst>
          </p:cNvPr>
          <p:cNvSpPr txBox="1"/>
          <p:nvPr/>
        </p:nvSpPr>
        <p:spPr>
          <a:xfrm>
            <a:off x="0" y="1018723"/>
            <a:ext cx="9144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Think of it like a </a:t>
            </a:r>
            <a:r>
              <a:rPr lang="en-US" sz="2800" b="1" dirty="0">
                <a:latin typeface="+mj-lt"/>
              </a:rPr>
              <a:t>castle</a:t>
            </a:r>
            <a:r>
              <a:rPr lang="en-US" sz="2800" dirty="0">
                <a:latin typeface="+mj-lt"/>
              </a:rPr>
              <a:t> with guards and gates — we trust the protection based on what’s in place, but we still keep checking and testing to be sure it's doing the job.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4045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9DBCC-7BD7-E0AD-202A-7BB791859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DAF6465-E565-1FD2-9E80-AE9E2FE71CF3}"/>
              </a:ext>
            </a:extLst>
          </p:cNvPr>
          <p:cNvSpPr txBox="1"/>
          <p:nvPr/>
        </p:nvSpPr>
        <p:spPr>
          <a:xfrm>
            <a:off x="0" y="0"/>
            <a:ext cx="6781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Who Needs Assurance and Why?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6CD992E-1D48-3938-D644-3067248C53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5131653"/>
              </p:ext>
            </p:extLst>
          </p:nvPr>
        </p:nvGraphicFramePr>
        <p:xfrm>
          <a:off x="0" y="713859"/>
          <a:ext cx="9144000" cy="447400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3049897945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104031013"/>
                    </a:ext>
                  </a:extLst>
                </a:gridCol>
              </a:tblGrid>
              <a:tr h="108466">
                <a:tc>
                  <a:txBody>
                    <a:bodyPr/>
                    <a:lstStyle/>
                    <a:p>
                      <a:r>
                        <a:rPr lang="en-US" sz="2800"/>
                        <a:t>Audience</a:t>
                      </a:r>
                    </a:p>
                  </a:txBody>
                  <a:tcPr marL="51701" marR="51701" marT="25850" marB="25850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What They Do</a:t>
                      </a:r>
                    </a:p>
                  </a:txBody>
                  <a:tcPr marL="51701" marR="51701" marT="25850" marB="25850" anchor="ctr"/>
                </a:tc>
                <a:extLst>
                  <a:ext uri="{0D108BD9-81ED-4DB2-BD59-A6C34878D82A}">
                    <a16:rowId xmlns:a16="http://schemas.microsoft.com/office/drawing/2014/main" val="1700046783"/>
                  </a:ext>
                </a:extLst>
              </a:tr>
              <a:tr h="87246">
                <a:tc>
                  <a:txBody>
                    <a:bodyPr/>
                    <a:lstStyle/>
                    <a:p>
                      <a:r>
                        <a:rPr lang="en-US" sz="2800" b="1"/>
                        <a:t>Consumers</a:t>
                      </a:r>
                      <a:endParaRPr lang="en-US" sz="2800"/>
                    </a:p>
                  </a:txBody>
                  <a:tcPr marL="51701" marR="51701" marT="25850" marB="25850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Pick the security features and decide how much assurance is enough (e.g., schools, banks in Australia).</a:t>
                      </a:r>
                    </a:p>
                  </a:txBody>
                  <a:tcPr marL="51701" marR="51701" marT="25850" marB="25850" anchor="ctr"/>
                </a:tc>
                <a:extLst>
                  <a:ext uri="{0D108BD9-81ED-4DB2-BD59-A6C34878D82A}">
                    <a16:rowId xmlns:a16="http://schemas.microsoft.com/office/drawing/2014/main" val="2366278665"/>
                  </a:ext>
                </a:extLst>
              </a:tr>
              <a:tr h="81266">
                <a:tc>
                  <a:txBody>
                    <a:bodyPr/>
                    <a:lstStyle/>
                    <a:p>
                      <a:r>
                        <a:rPr lang="en-US" sz="2800" b="1"/>
                        <a:t>Developers</a:t>
                      </a:r>
                      <a:endParaRPr lang="en-US" sz="2800"/>
                    </a:p>
                  </a:txBody>
                  <a:tcPr marL="51701" marR="51701" marT="25850" marB="25850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Build the system securely and explain how secure it is.</a:t>
                      </a:r>
                    </a:p>
                  </a:txBody>
                  <a:tcPr marL="51701" marR="51701" marT="25850" marB="25850" anchor="ctr"/>
                </a:tc>
                <a:extLst>
                  <a:ext uri="{0D108BD9-81ED-4DB2-BD59-A6C34878D82A}">
                    <a16:rowId xmlns:a16="http://schemas.microsoft.com/office/drawing/2014/main" val="2641037097"/>
                  </a:ext>
                </a:extLst>
              </a:tr>
              <a:tr h="471526">
                <a:tc>
                  <a:txBody>
                    <a:bodyPr/>
                    <a:lstStyle/>
                    <a:p>
                      <a:r>
                        <a:rPr lang="en-US" sz="2800" b="1"/>
                        <a:t>Evaluators</a:t>
                      </a:r>
                      <a:endParaRPr lang="en-US" sz="2800"/>
                    </a:p>
                  </a:txBody>
                  <a:tcPr marL="51701" marR="51701" marT="25850" marB="25850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Review if everything meets assurance levels (can be internal or third-party).</a:t>
                      </a:r>
                    </a:p>
                  </a:txBody>
                  <a:tcPr marL="51701" marR="51701" marT="25850" marB="25850" anchor="ctr"/>
                </a:tc>
                <a:extLst>
                  <a:ext uri="{0D108BD9-81ED-4DB2-BD59-A6C34878D82A}">
                    <a16:rowId xmlns:a16="http://schemas.microsoft.com/office/drawing/2014/main" val="24642198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354317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88A70-80C4-4C43-B975-3A04D6117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A041AFD-9225-2F98-28EA-5BA8BD8F823C}"/>
              </a:ext>
            </a:extLst>
          </p:cNvPr>
          <p:cNvSpPr txBox="1"/>
          <p:nvPr/>
        </p:nvSpPr>
        <p:spPr>
          <a:xfrm>
            <a:off x="0" y="0"/>
            <a:ext cx="6781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+mj-lt"/>
              </a:rPr>
              <a:t>Where Security Assurance Applies: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F27150-A79A-278E-AB0E-F07D39C53E10}"/>
              </a:ext>
            </a:extLst>
          </p:cNvPr>
          <p:cNvSpPr txBox="1"/>
          <p:nvPr/>
        </p:nvSpPr>
        <p:spPr>
          <a:xfrm>
            <a:off x="0" y="669925"/>
            <a:ext cx="9144000" cy="3900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Security assurance is applied in:</a:t>
            </a:r>
          </a:p>
          <a:p>
            <a:pPr marL="73818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Security requirements (e.g., passwords, encryption)</a:t>
            </a:r>
          </a:p>
          <a:p>
            <a:pPr marL="73818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Security policies (rules)</a:t>
            </a:r>
          </a:p>
          <a:p>
            <a:pPr marL="73818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Product design (how it’s built)</a:t>
            </a:r>
          </a:p>
          <a:p>
            <a:pPr marL="73818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Implementation (how it's deployed)</a:t>
            </a:r>
          </a:p>
          <a:p>
            <a:pPr marL="73818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System operation (daily usage)</a:t>
            </a:r>
          </a:p>
        </p:txBody>
      </p:sp>
    </p:spTree>
    <p:extLst>
      <p:ext uri="{BB962C8B-B14F-4D97-AF65-F5344CB8AC3E}">
        <p14:creationId xmlns:p14="http://schemas.microsoft.com/office/powerpoint/2010/main" val="2229554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30942" y="1050925"/>
            <a:ext cx="4576482" cy="3048000"/>
            <a:chOff x="911352" y="463295"/>
            <a:chExt cx="5240020" cy="34575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2352" y="548533"/>
              <a:ext cx="4858512" cy="337228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3544" y="475487"/>
              <a:ext cx="1127760" cy="810895"/>
            </a:xfrm>
            <a:custGeom>
              <a:avLst/>
              <a:gdLst/>
              <a:ahLst/>
              <a:cxnLst/>
              <a:rect l="l" t="t" r="r" b="b"/>
              <a:pathLst>
                <a:path w="1127760" h="810894">
                  <a:moveTo>
                    <a:pt x="1127759" y="0"/>
                  </a:moveTo>
                  <a:lnTo>
                    <a:pt x="0" y="0"/>
                  </a:lnTo>
                  <a:lnTo>
                    <a:pt x="0" y="810767"/>
                  </a:lnTo>
                  <a:lnTo>
                    <a:pt x="1127759" y="810767"/>
                  </a:lnTo>
                  <a:lnTo>
                    <a:pt x="112775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23544" y="475487"/>
              <a:ext cx="1127760" cy="810895"/>
            </a:xfrm>
            <a:custGeom>
              <a:avLst/>
              <a:gdLst/>
              <a:ahLst/>
              <a:cxnLst/>
              <a:rect l="l" t="t" r="r" b="b"/>
              <a:pathLst>
                <a:path w="1127760" h="810894">
                  <a:moveTo>
                    <a:pt x="0" y="0"/>
                  </a:moveTo>
                  <a:lnTo>
                    <a:pt x="1127759" y="0"/>
                  </a:lnTo>
                  <a:lnTo>
                    <a:pt x="1127759" y="810767"/>
                  </a:lnTo>
                  <a:lnTo>
                    <a:pt x="0" y="810767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821A1D00-92CA-AFBD-797C-AA1B256FE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91196"/>
            <a:ext cx="5791200" cy="4649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What is a Network Model?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 blueprint showing how users, servers, and databases communicate in an IT system.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Example: A university website where students log in, access course info (web server), and retrieve data from backend systems (application + database servers).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58239" y="405383"/>
            <a:ext cx="5590540" cy="3938270"/>
            <a:chOff x="1158239" y="405383"/>
            <a:chExt cx="5590540" cy="393827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11172" y="490727"/>
              <a:ext cx="5337279" cy="385267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170431" y="417575"/>
              <a:ext cx="1127760" cy="805180"/>
            </a:xfrm>
            <a:custGeom>
              <a:avLst/>
              <a:gdLst/>
              <a:ahLst/>
              <a:cxnLst/>
              <a:rect l="l" t="t" r="r" b="b"/>
              <a:pathLst>
                <a:path w="1127760" h="805180">
                  <a:moveTo>
                    <a:pt x="1127759" y="0"/>
                  </a:moveTo>
                  <a:lnTo>
                    <a:pt x="0" y="0"/>
                  </a:lnTo>
                  <a:lnTo>
                    <a:pt x="0" y="804672"/>
                  </a:lnTo>
                  <a:lnTo>
                    <a:pt x="1127759" y="804672"/>
                  </a:lnTo>
                  <a:lnTo>
                    <a:pt x="112775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70431" y="417575"/>
              <a:ext cx="1127760" cy="805180"/>
            </a:xfrm>
            <a:custGeom>
              <a:avLst/>
              <a:gdLst/>
              <a:ahLst/>
              <a:cxnLst/>
              <a:rect l="l" t="t" r="r" b="b"/>
              <a:pathLst>
                <a:path w="1127760" h="805180">
                  <a:moveTo>
                    <a:pt x="0" y="0"/>
                  </a:moveTo>
                  <a:lnTo>
                    <a:pt x="1127759" y="0"/>
                  </a:lnTo>
                  <a:lnTo>
                    <a:pt x="1127759" y="804672"/>
                  </a:lnTo>
                  <a:lnTo>
                    <a:pt x="0" y="804672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0808" y="359663"/>
            <a:ext cx="5633085" cy="3500754"/>
            <a:chOff x="1130808" y="359663"/>
            <a:chExt cx="5633085" cy="3500754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84270" y="542438"/>
              <a:ext cx="5279493" cy="331751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143000" y="371855"/>
              <a:ext cx="1088390" cy="789940"/>
            </a:xfrm>
            <a:custGeom>
              <a:avLst/>
              <a:gdLst/>
              <a:ahLst/>
              <a:cxnLst/>
              <a:rect l="l" t="t" r="r" b="b"/>
              <a:pathLst>
                <a:path w="1088389" h="789940">
                  <a:moveTo>
                    <a:pt x="1088136" y="0"/>
                  </a:moveTo>
                  <a:lnTo>
                    <a:pt x="0" y="0"/>
                  </a:lnTo>
                  <a:lnTo>
                    <a:pt x="0" y="789432"/>
                  </a:lnTo>
                  <a:lnTo>
                    <a:pt x="1088136" y="789432"/>
                  </a:lnTo>
                  <a:lnTo>
                    <a:pt x="108813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43000" y="371855"/>
              <a:ext cx="1088390" cy="789940"/>
            </a:xfrm>
            <a:custGeom>
              <a:avLst/>
              <a:gdLst/>
              <a:ahLst/>
              <a:cxnLst/>
              <a:rect l="l" t="t" r="r" b="b"/>
              <a:pathLst>
                <a:path w="1088389" h="789940">
                  <a:moveTo>
                    <a:pt x="0" y="0"/>
                  </a:moveTo>
                  <a:lnTo>
                    <a:pt x="1088136" y="0"/>
                  </a:lnTo>
                  <a:lnTo>
                    <a:pt x="1088136" y="789432"/>
                  </a:lnTo>
                  <a:lnTo>
                    <a:pt x="0" y="789432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0808" y="414527"/>
            <a:ext cx="5657215" cy="3987165"/>
            <a:chOff x="1130808" y="414527"/>
            <a:chExt cx="5657215" cy="39871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16684" y="499871"/>
              <a:ext cx="5471292" cy="390143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143000" y="426719"/>
              <a:ext cx="1088390" cy="640080"/>
            </a:xfrm>
            <a:custGeom>
              <a:avLst/>
              <a:gdLst/>
              <a:ahLst/>
              <a:cxnLst/>
              <a:rect l="l" t="t" r="r" b="b"/>
              <a:pathLst>
                <a:path w="1088389" h="640080">
                  <a:moveTo>
                    <a:pt x="1088136" y="0"/>
                  </a:moveTo>
                  <a:lnTo>
                    <a:pt x="0" y="0"/>
                  </a:lnTo>
                  <a:lnTo>
                    <a:pt x="0" y="640079"/>
                  </a:lnTo>
                  <a:lnTo>
                    <a:pt x="1088136" y="640079"/>
                  </a:lnTo>
                  <a:lnTo>
                    <a:pt x="108813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43000" y="426719"/>
              <a:ext cx="1088390" cy="640080"/>
            </a:xfrm>
            <a:custGeom>
              <a:avLst/>
              <a:gdLst/>
              <a:ahLst/>
              <a:cxnLst/>
              <a:rect l="l" t="t" r="r" b="b"/>
              <a:pathLst>
                <a:path w="1088389" h="640080">
                  <a:moveTo>
                    <a:pt x="0" y="0"/>
                  </a:moveTo>
                  <a:lnTo>
                    <a:pt x="1088136" y="0"/>
                  </a:lnTo>
                  <a:lnTo>
                    <a:pt x="1088136" y="640079"/>
                  </a:lnTo>
                  <a:lnTo>
                    <a:pt x="0" y="640079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08FB00-DB17-358B-6D17-EC563387F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73428FD-4981-E07D-D1EE-2263BF8BA452}"/>
              </a:ext>
            </a:extLst>
          </p:cNvPr>
          <p:cNvSpPr txBox="1"/>
          <p:nvPr/>
        </p:nvSpPr>
        <p:spPr>
          <a:xfrm>
            <a:off x="0" y="746125"/>
            <a:ext cx="9144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Let’s say </a:t>
            </a:r>
            <a:r>
              <a:rPr lang="en-US" sz="2800" b="1" dirty="0">
                <a:latin typeface="+mj-lt"/>
              </a:rPr>
              <a:t>Australian Catholic University (ACU)</a:t>
            </a:r>
            <a:r>
              <a:rPr lang="en-US" sz="2800" dirty="0">
                <a:latin typeface="+mj-lt"/>
              </a:rPr>
              <a:t> wants to secure its student data, research files, and email communications.</a:t>
            </a:r>
            <a:endParaRPr lang="en-AU" sz="28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DF286E-F6BD-D6A4-D3C5-15BC72A7A971}"/>
              </a:ext>
            </a:extLst>
          </p:cNvPr>
          <p:cNvSpPr txBox="1"/>
          <p:nvPr/>
        </p:nvSpPr>
        <p:spPr>
          <a:xfrm>
            <a:off x="0" y="18538"/>
            <a:ext cx="685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ISO/IEC 27001 in an Australian University</a:t>
            </a:r>
            <a:endParaRPr lang="en-AU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736166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E15F6-C725-91A4-1AD3-EC7222E1BD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01186C-09DD-B655-9EB5-6FF48DDE5349}"/>
              </a:ext>
            </a:extLst>
          </p:cNvPr>
          <p:cNvSpPr txBox="1"/>
          <p:nvPr/>
        </p:nvSpPr>
        <p:spPr>
          <a:xfrm>
            <a:off x="22123" y="727854"/>
            <a:ext cx="91440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dirty="0">
                <a:latin typeface="+mj-lt"/>
              </a:rPr>
              <a:t>This standard helps ACU: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Define </a:t>
            </a:r>
            <a:r>
              <a:rPr lang="en-US" sz="2800" b="1" dirty="0">
                <a:latin typeface="+mj-lt"/>
              </a:rPr>
              <a:t>clear rules and responsibilities</a:t>
            </a:r>
            <a:r>
              <a:rPr lang="en-US" sz="2800" dirty="0">
                <a:latin typeface="+mj-lt"/>
              </a:rPr>
              <a:t> for data access.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Create a </a:t>
            </a:r>
            <a:r>
              <a:rPr lang="en-US" sz="2800" b="1" dirty="0">
                <a:latin typeface="+mj-lt"/>
              </a:rPr>
              <a:t>policy</a:t>
            </a:r>
            <a:r>
              <a:rPr lang="en-US" sz="2800" dirty="0">
                <a:latin typeface="+mj-lt"/>
              </a:rPr>
              <a:t> to protect student records and emails.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Implement </a:t>
            </a:r>
            <a:r>
              <a:rPr lang="en-US" sz="2800" b="1" dirty="0">
                <a:latin typeface="+mj-lt"/>
              </a:rPr>
              <a:t>encryption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password controls</a:t>
            </a:r>
            <a:r>
              <a:rPr lang="en-US" sz="2800" dirty="0">
                <a:latin typeface="+mj-lt"/>
              </a:rPr>
              <a:t>, and </a:t>
            </a:r>
            <a:r>
              <a:rPr lang="en-US" sz="2800" b="1" dirty="0">
                <a:latin typeface="+mj-lt"/>
              </a:rPr>
              <a:t>two-factor authentication</a:t>
            </a:r>
            <a:r>
              <a:rPr lang="en-US" sz="2800" dirty="0">
                <a:latin typeface="+mj-lt"/>
              </a:rPr>
              <a:t> (e.g., for student portals like </a:t>
            </a:r>
            <a:r>
              <a:rPr lang="en-US" sz="2800" dirty="0" err="1">
                <a:latin typeface="+mj-lt"/>
              </a:rPr>
              <a:t>MyACU</a:t>
            </a:r>
            <a:r>
              <a:rPr lang="en-US" sz="2800" dirty="0">
                <a:latin typeface="+mj-lt"/>
              </a:rPr>
              <a:t>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Perform </a:t>
            </a:r>
            <a:r>
              <a:rPr lang="en-US" sz="2800" b="1" dirty="0">
                <a:latin typeface="+mj-lt"/>
              </a:rPr>
              <a:t>risk assessments</a:t>
            </a:r>
            <a:r>
              <a:rPr lang="en-US" sz="2800" dirty="0">
                <a:latin typeface="+mj-lt"/>
              </a:rPr>
              <a:t> regularly – for example, checking if staff emails are vulnerable to phishing.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Continuously </a:t>
            </a:r>
            <a:r>
              <a:rPr lang="en-US" sz="2800" b="1" dirty="0">
                <a:latin typeface="+mj-lt"/>
              </a:rPr>
              <a:t>monitor and improve</a:t>
            </a:r>
            <a:r>
              <a:rPr lang="en-US" sz="2800" dirty="0">
                <a:latin typeface="+mj-lt"/>
              </a:rPr>
              <a:t> – like updating anti-malware tools or refining cybersecurity awareness training.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69190F-ABE7-A95C-9E5B-291CB51FCF5C}"/>
              </a:ext>
            </a:extLst>
          </p:cNvPr>
          <p:cNvSpPr txBox="1"/>
          <p:nvPr/>
        </p:nvSpPr>
        <p:spPr>
          <a:xfrm>
            <a:off x="-22123" y="6248"/>
            <a:ext cx="474160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300" b="1" dirty="0">
                <a:latin typeface="+mj-lt"/>
              </a:rPr>
              <a:t>How ISO/IEC 27001 helps:</a:t>
            </a:r>
            <a:endParaRPr lang="en-AU" sz="3300" dirty="0"/>
          </a:p>
        </p:txBody>
      </p:sp>
    </p:spTree>
    <p:extLst>
      <p:ext uri="{BB962C8B-B14F-4D97-AF65-F5344CB8AC3E}">
        <p14:creationId xmlns:p14="http://schemas.microsoft.com/office/powerpoint/2010/main" val="267841652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1900A-3FF9-E799-6644-2ED343890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42A16F-5844-03E9-7836-4E0630085989}"/>
              </a:ext>
            </a:extLst>
          </p:cNvPr>
          <p:cNvSpPr txBox="1"/>
          <p:nvPr/>
        </p:nvSpPr>
        <p:spPr>
          <a:xfrm>
            <a:off x="22123" y="727854"/>
            <a:ext cx="914400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Benefit: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If ACU follows ISO/IEC 27001:</a:t>
            </a:r>
          </a:p>
          <a:p>
            <a:pPr marL="693738" lvl="1" indent="-560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Students and staff can </a:t>
            </a:r>
            <a:r>
              <a:rPr lang="en-US" sz="2800" b="1" dirty="0">
                <a:latin typeface="+mj-lt"/>
              </a:rPr>
              <a:t>trust the university’s systems</a:t>
            </a:r>
            <a:r>
              <a:rPr lang="en-US" sz="2800" dirty="0">
                <a:latin typeface="+mj-lt"/>
              </a:rPr>
              <a:t>.</a:t>
            </a:r>
          </a:p>
          <a:p>
            <a:pPr marL="693738" lvl="1" indent="-560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It protects the </a:t>
            </a:r>
            <a:r>
              <a:rPr lang="en-US" sz="2800" b="1" dirty="0">
                <a:latin typeface="+mj-lt"/>
              </a:rPr>
              <a:t>university’s reputation</a:t>
            </a:r>
            <a:r>
              <a:rPr lang="en-US" sz="2800" dirty="0">
                <a:latin typeface="+mj-lt"/>
              </a:rPr>
              <a:t>.</a:t>
            </a:r>
          </a:p>
          <a:p>
            <a:pPr marL="693738" lvl="1" indent="-560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It supports </a:t>
            </a:r>
            <a:r>
              <a:rPr lang="en-US" sz="2800" b="1" dirty="0">
                <a:latin typeface="+mj-lt"/>
              </a:rPr>
              <a:t>compliance</a:t>
            </a:r>
            <a:r>
              <a:rPr lang="en-US" sz="2800" dirty="0">
                <a:latin typeface="+mj-lt"/>
              </a:rPr>
              <a:t> with Australia’s </a:t>
            </a:r>
            <a:r>
              <a:rPr lang="en-US" sz="2800" b="1" dirty="0">
                <a:latin typeface="+mj-lt"/>
              </a:rPr>
              <a:t>Privacy Act 1988</a:t>
            </a:r>
            <a:r>
              <a:rPr lang="en-US" sz="2800" dirty="0">
                <a:latin typeface="+mj-lt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A8FCD2-E91A-A236-A35D-A51BD16D5BDD}"/>
              </a:ext>
            </a:extLst>
          </p:cNvPr>
          <p:cNvSpPr txBox="1"/>
          <p:nvPr/>
        </p:nvSpPr>
        <p:spPr>
          <a:xfrm>
            <a:off x="-22123" y="6248"/>
            <a:ext cx="474160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300" b="1" dirty="0">
                <a:latin typeface="+mj-lt"/>
              </a:rPr>
              <a:t>How ISO/IEC 27001 helps:</a:t>
            </a:r>
            <a:endParaRPr lang="en-AU" sz="3300" dirty="0"/>
          </a:p>
        </p:txBody>
      </p:sp>
    </p:spTree>
    <p:extLst>
      <p:ext uri="{BB962C8B-B14F-4D97-AF65-F5344CB8AC3E}">
        <p14:creationId xmlns:p14="http://schemas.microsoft.com/office/powerpoint/2010/main" val="320416889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343400" y="441325"/>
            <a:ext cx="4800600" cy="3505200"/>
            <a:chOff x="1213103" y="441959"/>
            <a:chExt cx="5660390" cy="387477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22779" y="521159"/>
              <a:ext cx="5550460" cy="379507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25295" y="454151"/>
              <a:ext cx="1088390" cy="789940"/>
            </a:xfrm>
            <a:custGeom>
              <a:avLst/>
              <a:gdLst/>
              <a:ahLst/>
              <a:cxnLst/>
              <a:rect l="l" t="t" r="r" b="b"/>
              <a:pathLst>
                <a:path w="1088389" h="789940">
                  <a:moveTo>
                    <a:pt x="1088136" y="0"/>
                  </a:moveTo>
                  <a:lnTo>
                    <a:pt x="0" y="0"/>
                  </a:lnTo>
                  <a:lnTo>
                    <a:pt x="0" y="789431"/>
                  </a:lnTo>
                  <a:lnTo>
                    <a:pt x="1088136" y="789431"/>
                  </a:lnTo>
                  <a:lnTo>
                    <a:pt x="108813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25295" y="454151"/>
              <a:ext cx="1088390" cy="789940"/>
            </a:xfrm>
            <a:custGeom>
              <a:avLst/>
              <a:gdLst/>
              <a:ahLst/>
              <a:cxnLst/>
              <a:rect l="l" t="t" r="r" b="b"/>
              <a:pathLst>
                <a:path w="1088389" h="789940">
                  <a:moveTo>
                    <a:pt x="0" y="0"/>
                  </a:moveTo>
                  <a:lnTo>
                    <a:pt x="1088136" y="0"/>
                  </a:lnTo>
                  <a:lnTo>
                    <a:pt x="1088136" y="789431"/>
                  </a:lnTo>
                  <a:lnTo>
                    <a:pt x="0" y="789431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12A01D4-0D98-B15A-ABF3-2CE89F73FED1}"/>
              </a:ext>
            </a:extLst>
          </p:cNvPr>
          <p:cNvSpPr txBox="1"/>
          <p:nvPr/>
        </p:nvSpPr>
        <p:spPr>
          <a:xfrm>
            <a:off x="-53174" y="3790"/>
            <a:ext cx="7292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Risk Analysis at an Australian University</a:t>
            </a:r>
            <a:endParaRPr lang="en-AU" sz="28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059E4A-2EE9-FA2B-D985-5DF402E1EF50}"/>
              </a:ext>
            </a:extLst>
          </p:cNvPr>
          <p:cNvSpPr txBox="1"/>
          <p:nvPr/>
        </p:nvSpPr>
        <p:spPr>
          <a:xfrm>
            <a:off x="61303" y="733375"/>
            <a:ext cx="466049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Scenario: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Let’s say the </a:t>
            </a:r>
            <a:r>
              <a:rPr lang="en-US" sz="2800" b="1" dirty="0">
                <a:latin typeface="+mj-lt"/>
              </a:rPr>
              <a:t>library system</a:t>
            </a:r>
            <a:r>
              <a:rPr lang="en-US" sz="2800" dirty="0">
                <a:latin typeface="+mj-lt"/>
              </a:rPr>
              <a:t> at Australian Catholic University (ACU) stores personal student data, including ID numbers and borrowing history.</a:t>
            </a:r>
            <a:endParaRPr lang="en-AU" sz="2800" dirty="0">
              <a:latin typeface="+mj-lt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DD6E4-36EF-99E7-BD65-D3A4CDE89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93D7EE2-1F18-B540-CF40-2B9EC76D98BF}"/>
              </a:ext>
            </a:extLst>
          </p:cNvPr>
          <p:cNvSpPr txBox="1"/>
          <p:nvPr/>
        </p:nvSpPr>
        <p:spPr>
          <a:xfrm>
            <a:off x="-53174" y="3790"/>
            <a:ext cx="7292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Risk Analysis at an Australian University</a:t>
            </a:r>
            <a:endParaRPr lang="en-AU" sz="28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032033-3235-C774-0EDD-1E31E296C807}"/>
              </a:ext>
            </a:extLst>
          </p:cNvPr>
          <p:cNvSpPr txBox="1"/>
          <p:nvPr/>
        </p:nvSpPr>
        <p:spPr>
          <a:xfrm>
            <a:off x="61302" y="733375"/>
            <a:ext cx="9082697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Identified Threat: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A hacker tries to break into the system via a </a:t>
            </a:r>
            <a:r>
              <a:rPr lang="en-US" sz="2800" b="1" dirty="0">
                <a:latin typeface="+mj-lt"/>
              </a:rPr>
              <a:t>phishing email</a:t>
            </a:r>
            <a:r>
              <a:rPr lang="en-US" sz="2800" dirty="0">
                <a:latin typeface="+mj-lt"/>
              </a:rPr>
              <a:t> to library staff.</a:t>
            </a:r>
            <a:endParaRPr lang="en-A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145118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166094-1417-22B9-7447-188F99E73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D3A86C2-17E6-E178-C63B-AA40F6B033D5}"/>
              </a:ext>
            </a:extLst>
          </p:cNvPr>
          <p:cNvSpPr txBox="1"/>
          <p:nvPr/>
        </p:nvSpPr>
        <p:spPr>
          <a:xfrm>
            <a:off x="-53174" y="3790"/>
            <a:ext cx="7292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Risk Analysis at an Australian University</a:t>
            </a:r>
            <a:endParaRPr lang="en-AU" sz="2800" b="1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FF81EDA-E070-794C-52C8-B0947B9BDB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535766"/>
              </p:ext>
            </p:extLst>
          </p:nvPr>
        </p:nvGraphicFramePr>
        <p:xfrm>
          <a:off x="0" y="1050230"/>
          <a:ext cx="9144000" cy="408731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1328469698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537373079"/>
                    </a:ext>
                  </a:extLst>
                </a:gridCol>
              </a:tblGrid>
              <a:tr h="229295">
                <a:tc>
                  <a:txBody>
                    <a:bodyPr/>
                    <a:lstStyle/>
                    <a:p>
                      <a:r>
                        <a:rPr lang="en-US" sz="2800" dirty="0"/>
                        <a:t>Component</a:t>
                      </a:r>
                    </a:p>
                  </a:txBody>
                  <a:tcPr marL="61708" marR="61708" marT="30854" marB="30854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Value (Hypothetical)</a:t>
                      </a:r>
                    </a:p>
                  </a:txBody>
                  <a:tcPr marL="61708" marR="61708" marT="30854" marB="30854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4400568"/>
                  </a:ext>
                </a:extLst>
              </a:tr>
              <a:tr h="960067">
                <a:tc>
                  <a:txBody>
                    <a:bodyPr/>
                    <a:lstStyle/>
                    <a:p>
                      <a:r>
                        <a:rPr lang="en-US" sz="2800" b="1" dirty="0"/>
                        <a:t>Likelihood of attack</a:t>
                      </a:r>
                      <a:endParaRPr lang="en-US" sz="2800" dirty="0"/>
                    </a:p>
                  </a:txBody>
                  <a:tcPr marL="61708" marR="61708" marT="30854" marB="3085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30% chance (staff might fall for phishing without training) = 0.3</a:t>
                      </a:r>
                    </a:p>
                  </a:txBody>
                  <a:tcPr marL="61708" marR="61708" marT="30854" marB="30854" anchor="ctr"/>
                </a:tc>
                <a:extLst>
                  <a:ext uri="{0D108BD9-81ED-4DB2-BD59-A6C34878D82A}">
                    <a16:rowId xmlns:a16="http://schemas.microsoft.com/office/drawing/2014/main" val="3886594917"/>
                  </a:ext>
                </a:extLst>
              </a:tr>
              <a:tr h="151599">
                <a:tc>
                  <a:txBody>
                    <a:bodyPr/>
                    <a:lstStyle/>
                    <a:p>
                      <a:r>
                        <a:rPr lang="en-US" sz="2800" b="1"/>
                        <a:t>Impact (cost to uni)</a:t>
                      </a:r>
                      <a:endParaRPr lang="en-US" sz="2800"/>
                    </a:p>
                  </a:txBody>
                  <a:tcPr marL="61708" marR="61708" marT="30854" marB="3085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Estimated cost = $150,000 (data breach, legal fees, notifications)</a:t>
                      </a:r>
                    </a:p>
                  </a:txBody>
                  <a:tcPr marL="61708" marR="61708" marT="30854" marB="30854" anchor="ctr"/>
                </a:tc>
                <a:extLst>
                  <a:ext uri="{0D108BD9-81ED-4DB2-BD59-A6C34878D82A}">
                    <a16:rowId xmlns:a16="http://schemas.microsoft.com/office/drawing/2014/main" val="2362911187"/>
                  </a:ext>
                </a:extLst>
              </a:tr>
              <a:tr h="105131">
                <a:tc>
                  <a:txBody>
                    <a:bodyPr/>
                    <a:lstStyle/>
                    <a:p>
                      <a:r>
                        <a:rPr lang="en-US" sz="2800" b="1"/>
                        <a:t>Risk = Likelihood × Cost</a:t>
                      </a:r>
                      <a:endParaRPr lang="en-US" sz="2800"/>
                    </a:p>
                  </a:txBody>
                  <a:tcPr marL="61708" marR="61708" marT="30854" marB="3085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0.3 × $150,000 = $45,000 risk value</a:t>
                      </a:r>
                    </a:p>
                  </a:txBody>
                  <a:tcPr marL="61708" marR="61708" marT="30854" marB="30854" anchor="ctr"/>
                </a:tc>
                <a:extLst>
                  <a:ext uri="{0D108BD9-81ED-4DB2-BD59-A6C34878D82A}">
                    <a16:rowId xmlns:a16="http://schemas.microsoft.com/office/drawing/2014/main" val="335934513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615C86EA-8AAB-3E27-72B1-A498AD5DA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27010"/>
            <a:ext cx="416652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Step-by-step Risk Analysis: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133632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A13AC-9D5F-3855-AE94-C85B3C68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5525F7D-263C-D041-2651-1FEC6DBADB78}"/>
              </a:ext>
            </a:extLst>
          </p:cNvPr>
          <p:cNvSpPr txBox="1"/>
          <p:nvPr/>
        </p:nvSpPr>
        <p:spPr>
          <a:xfrm>
            <a:off x="-53174" y="3790"/>
            <a:ext cx="7292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Risk Analysis at an Australian University</a:t>
            </a:r>
            <a:endParaRPr lang="en-AU" sz="2800" b="1" dirty="0"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BC70ACE-8BD6-3EF7-3AB3-A93DE5B847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91749"/>
            <a:ext cx="9144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b="1" dirty="0">
                <a:latin typeface="+mj-lt"/>
              </a:rPr>
              <a:t>Conclusion: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This calculated risk value ($45,000) helps ACU </a:t>
            </a:r>
            <a:r>
              <a:rPr lang="en-US" sz="2800" b="1" dirty="0" err="1">
                <a:latin typeface="+mj-lt"/>
              </a:rPr>
              <a:t>prioritise</a:t>
            </a:r>
            <a:r>
              <a:rPr lang="en-US" sz="2800" dirty="0">
                <a:latin typeface="+mj-lt"/>
              </a:rPr>
              <a:t> where to invest — for example, giving staff </a:t>
            </a:r>
            <a:r>
              <a:rPr lang="en-US" sz="2800" b="1" dirty="0">
                <a:latin typeface="+mj-lt"/>
              </a:rPr>
              <a:t>cybersecurity training</a:t>
            </a:r>
            <a:r>
              <a:rPr lang="en-US" sz="2800" dirty="0">
                <a:latin typeface="+mj-lt"/>
              </a:rPr>
              <a:t> to lower the likelihood.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6557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56802A-6EAC-0B3E-8F29-AD1956EEA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6C85247F-35C6-901F-7687-D1FFEA8E25B6}"/>
              </a:ext>
            </a:extLst>
          </p:cNvPr>
          <p:cNvGrpSpPr/>
          <p:nvPr/>
        </p:nvGrpSpPr>
        <p:grpSpPr>
          <a:xfrm>
            <a:off x="4530942" y="1050925"/>
            <a:ext cx="4576482" cy="3048000"/>
            <a:chOff x="911352" y="463295"/>
            <a:chExt cx="5240020" cy="3457575"/>
          </a:xfrm>
        </p:grpSpPr>
        <p:pic>
          <p:nvPicPr>
            <p:cNvPr id="3" name="object 3">
              <a:extLst>
                <a:ext uri="{FF2B5EF4-FFF2-40B4-BE49-F238E27FC236}">
                  <a16:creationId xmlns:a16="http://schemas.microsoft.com/office/drawing/2014/main" id="{2C702FB9-DB44-37FC-7053-1FB736B370F5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2352" y="548533"/>
              <a:ext cx="4858512" cy="3372282"/>
            </a:xfrm>
            <a:prstGeom prst="rect">
              <a:avLst/>
            </a:prstGeom>
          </p:spPr>
        </p:pic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1B903893-015F-F450-15B6-4E28588364D9}"/>
                </a:ext>
              </a:extLst>
            </p:cNvPr>
            <p:cNvSpPr/>
            <p:nvPr/>
          </p:nvSpPr>
          <p:spPr>
            <a:xfrm>
              <a:off x="923544" y="475487"/>
              <a:ext cx="1127760" cy="810895"/>
            </a:xfrm>
            <a:custGeom>
              <a:avLst/>
              <a:gdLst/>
              <a:ahLst/>
              <a:cxnLst/>
              <a:rect l="l" t="t" r="r" b="b"/>
              <a:pathLst>
                <a:path w="1127760" h="810894">
                  <a:moveTo>
                    <a:pt x="1127759" y="0"/>
                  </a:moveTo>
                  <a:lnTo>
                    <a:pt x="0" y="0"/>
                  </a:lnTo>
                  <a:lnTo>
                    <a:pt x="0" y="810767"/>
                  </a:lnTo>
                  <a:lnTo>
                    <a:pt x="1127759" y="810767"/>
                  </a:lnTo>
                  <a:lnTo>
                    <a:pt x="112775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872E2253-8C3B-1DDD-B5F8-0017ACC2C724}"/>
                </a:ext>
              </a:extLst>
            </p:cNvPr>
            <p:cNvSpPr/>
            <p:nvPr/>
          </p:nvSpPr>
          <p:spPr>
            <a:xfrm>
              <a:off x="923544" y="475487"/>
              <a:ext cx="1127760" cy="810895"/>
            </a:xfrm>
            <a:custGeom>
              <a:avLst/>
              <a:gdLst/>
              <a:ahLst/>
              <a:cxnLst/>
              <a:rect l="l" t="t" r="r" b="b"/>
              <a:pathLst>
                <a:path w="1127760" h="810894">
                  <a:moveTo>
                    <a:pt x="0" y="0"/>
                  </a:moveTo>
                  <a:lnTo>
                    <a:pt x="1127759" y="0"/>
                  </a:lnTo>
                  <a:lnTo>
                    <a:pt x="1127759" y="810767"/>
                  </a:lnTo>
                  <a:lnTo>
                    <a:pt x="0" y="810767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9221A9D0-11BD-448B-EAFC-CB4AB48ABB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64119"/>
            <a:ext cx="5341812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Real-world Example (Australia):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ACU's online systems (like LEO) follow this structure with students as users, web/app servers, and cloud-based databases.</a:t>
            </a:r>
          </a:p>
        </p:txBody>
      </p:sp>
    </p:spTree>
    <p:extLst>
      <p:ext uri="{BB962C8B-B14F-4D97-AF65-F5344CB8AC3E}">
        <p14:creationId xmlns:p14="http://schemas.microsoft.com/office/powerpoint/2010/main" val="261603070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505200" y="461010"/>
            <a:ext cx="5474335" cy="4227830"/>
            <a:chOff x="1130808" y="405383"/>
            <a:chExt cx="5474335" cy="422783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50263" y="606499"/>
              <a:ext cx="5254751" cy="40265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143000" y="417575"/>
              <a:ext cx="1088390" cy="683260"/>
            </a:xfrm>
            <a:custGeom>
              <a:avLst/>
              <a:gdLst/>
              <a:ahLst/>
              <a:cxnLst/>
              <a:rect l="l" t="t" r="r" b="b"/>
              <a:pathLst>
                <a:path w="1088389" h="683260">
                  <a:moveTo>
                    <a:pt x="1088136" y="0"/>
                  </a:moveTo>
                  <a:lnTo>
                    <a:pt x="0" y="0"/>
                  </a:lnTo>
                  <a:lnTo>
                    <a:pt x="0" y="682751"/>
                  </a:lnTo>
                  <a:lnTo>
                    <a:pt x="1088136" y="682751"/>
                  </a:lnTo>
                  <a:lnTo>
                    <a:pt x="108813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43000" y="417575"/>
              <a:ext cx="1088390" cy="683260"/>
            </a:xfrm>
            <a:custGeom>
              <a:avLst/>
              <a:gdLst/>
              <a:ahLst/>
              <a:cxnLst/>
              <a:rect l="l" t="t" r="r" b="b"/>
              <a:pathLst>
                <a:path w="1088389" h="683260">
                  <a:moveTo>
                    <a:pt x="0" y="0"/>
                  </a:moveTo>
                  <a:lnTo>
                    <a:pt x="1088136" y="0"/>
                  </a:lnTo>
                  <a:lnTo>
                    <a:pt x="1088136" y="682751"/>
                  </a:lnTo>
                  <a:lnTo>
                    <a:pt x="0" y="682751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C7F94C3-E96D-C700-46FB-CA1BA62F02A3}"/>
              </a:ext>
            </a:extLst>
          </p:cNvPr>
          <p:cNvSpPr txBox="1"/>
          <p:nvPr/>
        </p:nvSpPr>
        <p:spPr>
          <a:xfrm>
            <a:off x="-65406" y="55575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700" b="1" dirty="0">
                <a:latin typeface="+mj-lt"/>
              </a:rPr>
              <a:t>Example: Cyber Risk Treatment in a Small Business</a:t>
            </a:r>
            <a:endParaRPr lang="en-AU" sz="27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97BEAD-278C-C33C-100D-71324FA2D83C}"/>
              </a:ext>
            </a:extLst>
          </p:cNvPr>
          <p:cNvSpPr txBox="1"/>
          <p:nvPr/>
        </p:nvSpPr>
        <p:spPr>
          <a:xfrm>
            <a:off x="45993" y="978905"/>
            <a:ext cx="4373607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Scenario: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A small business stores customer data but doesn’t have </a:t>
            </a:r>
            <a:r>
              <a:rPr lang="en-US" sz="2800" b="1" dirty="0">
                <a:latin typeface="+mj-lt"/>
              </a:rPr>
              <a:t>multi-factor authentication (MFA)</a:t>
            </a:r>
            <a:r>
              <a:rPr lang="en-US" sz="2800" dirty="0">
                <a:latin typeface="+mj-lt"/>
              </a:rPr>
              <a:t> enabled for employee logins.</a:t>
            </a:r>
            <a:endParaRPr lang="en-AU" sz="2800" dirty="0">
              <a:latin typeface="+mj-lt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44D20-B3FA-D892-0DA2-C4A885CBC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D72C32F-7E21-3EF6-496B-6F81101C4C16}"/>
              </a:ext>
            </a:extLst>
          </p:cNvPr>
          <p:cNvSpPr txBox="1"/>
          <p:nvPr/>
        </p:nvSpPr>
        <p:spPr>
          <a:xfrm>
            <a:off x="-65406" y="55575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700" b="1" dirty="0">
                <a:latin typeface="+mj-lt"/>
              </a:rPr>
              <a:t>Example: Cyber Risk Treatment in a Small Business</a:t>
            </a:r>
            <a:endParaRPr lang="en-AU" sz="27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C08F9D-F5F1-E309-DD15-C2D9B951B3E0}"/>
              </a:ext>
            </a:extLst>
          </p:cNvPr>
          <p:cNvSpPr txBox="1"/>
          <p:nvPr/>
        </p:nvSpPr>
        <p:spPr>
          <a:xfrm>
            <a:off x="45993" y="978905"/>
            <a:ext cx="9098007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Risk Analysis:</a:t>
            </a:r>
            <a:endParaRPr lang="en-US" sz="2800" dirty="0">
              <a:latin typeface="+mj-lt"/>
            </a:endParaRP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Risk Level:</a:t>
            </a:r>
            <a:r>
              <a:rPr lang="en-US" sz="2800" dirty="0">
                <a:latin typeface="+mj-lt"/>
              </a:rPr>
              <a:t> Medium (possible hacker access)</a:t>
            </a:r>
          </a:p>
          <a:p>
            <a:pPr marL="69373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Treatment Cost:</a:t>
            </a:r>
            <a:r>
              <a:rPr lang="en-US" sz="2800" dirty="0">
                <a:latin typeface="+mj-lt"/>
              </a:rPr>
              <a:t> Low (MFA setup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 is often free with services like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Google or Microsoft)</a:t>
            </a:r>
          </a:p>
        </p:txBody>
      </p:sp>
      <p:grpSp>
        <p:nvGrpSpPr>
          <p:cNvPr id="6" name="object 2">
            <a:extLst>
              <a:ext uri="{FF2B5EF4-FFF2-40B4-BE49-F238E27FC236}">
                <a16:creationId xmlns:a16="http://schemas.microsoft.com/office/drawing/2014/main" id="{00BB0243-D6DD-0D8F-1BD4-7C1B63CA7FB9}"/>
              </a:ext>
            </a:extLst>
          </p:cNvPr>
          <p:cNvGrpSpPr/>
          <p:nvPr/>
        </p:nvGrpSpPr>
        <p:grpSpPr>
          <a:xfrm>
            <a:off x="3517392" y="473202"/>
            <a:ext cx="5626608" cy="4676648"/>
            <a:chOff x="1143000" y="417575"/>
            <a:chExt cx="5626608" cy="4676648"/>
          </a:xfrm>
        </p:grpSpPr>
        <p:pic>
          <p:nvPicPr>
            <p:cNvPr id="8" name="object 3">
              <a:extLst>
                <a:ext uri="{FF2B5EF4-FFF2-40B4-BE49-F238E27FC236}">
                  <a16:creationId xmlns:a16="http://schemas.microsoft.com/office/drawing/2014/main" id="{E2ECAE12-8BA5-7FC3-4284-A29F59102F17}"/>
                </a:ext>
              </a:extLst>
            </p:cNvPr>
            <p:cNvPicPr/>
            <p:nvPr/>
          </p:nvPicPr>
          <p:blipFill>
            <a:blip r:embed="rId2" cstate="print"/>
            <a:srcRect l="26276" t="39935" r="19057" b="299"/>
            <a:stretch/>
          </p:blipFill>
          <p:spPr>
            <a:xfrm>
              <a:off x="3416808" y="2366898"/>
              <a:ext cx="3352800" cy="2727325"/>
            </a:xfrm>
            <a:prstGeom prst="rect">
              <a:avLst/>
            </a:prstGeom>
          </p:spPr>
        </p:pic>
        <p:sp>
          <p:nvSpPr>
            <p:cNvPr id="10" name="object 4">
              <a:extLst>
                <a:ext uri="{FF2B5EF4-FFF2-40B4-BE49-F238E27FC236}">
                  <a16:creationId xmlns:a16="http://schemas.microsoft.com/office/drawing/2014/main" id="{27B45DAE-1C3A-DAF2-9666-726152FBAA72}"/>
                </a:ext>
              </a:extLst>
            </p:cNvPr>
            <p:cNvSpPr/>
            <p:nvPr/>
          </p:nvSpPr>
          <p:spPr>
            <a:xfrm>
              <a:off x="1143000" y="417575"/>
              <a:ext cx="1088390" cy="683260"/>
            </a:xfrm>
            <a:custGeom>
              <a:avLst/>
              <a:gdLst/>
              <a:ahLst/>
              <a:cxnLst/>
              <a:rect l="l" t="t" r="r" b="b"/>
              <a:pathLst>
                <a:path w="1088389" h="683260">
                  <a:moveTo>
                    <a:pt x="1088136" y="0"/>
                  </a:moveTo>
                  <a:lnTo>
                    <a:pt x="0" y="0"/>
                  </a:lnTo>
                  <a:lnTo>
                    <a:pt x="0" y="682751"/>
                  </a:lnTo>
                  <a:lnTo>
                    <a:pt x="1088136" y="682751"/>
                  </a:lnTo>
                  <a:lnTo>
                    <a:pt x="108813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5">
              <a:extLst>
                <a:ext uri="{FF2B5EF4-FFF2-40B4-BE49-F238E27FC236}">
                  <a16:creationId xmlns:a16="http://schemas.microsoft.com/office/drawing/2014/main" id="{4015A81D-2B1A-283D-817F-A3E95B5E97FE}"/>
                </a:ext>
              </a:extLst>
            </p:cNvPr>
            <p:cNvSpPr/>
            <p:nvPr/>
          </p:nvSpPr>
          <p:spPr>
            <a:xfrm>
              <a:off x="1143000" y="417575"/>
              <a:ext cx="1088390" cy="683260"/>
            </a:xfrm>
            <a:custGeom>
              <a:avLst/>
              <a:gdLst/>
              <a:ahLst/>
              <a:cxnLst/>
              <a:rect l="l" t="t" r="r" b="b"/>
              <a:pathLst>
                <a:path w="1088389" h="683260">
                  <a:moveTo>
                    <a:pt x="0" y="0"/>
                  </a:moveTo>
                  <a:lnTo>
                    <a:pt x="1088136" y="0"/>
                  </a:lnTo>
                  <a:lnTo>
                    <a:pt x="1088136" y="682751"/>
                  </a:lnTo>
                  <a:lnTo>
                    <a:pt x="0" y="682751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9040383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BA5A9-2B2F-2255-59FA-580169AD4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48C8E9-F56B-3AE4-C985-75C964C3C4E5}"/>
              </a:ext>
            </a:extLst>
          </p:cNvPr>
          <p:cNvSpPr txBox="1"/>
          <p:nvPr/>
        </p:nvSpPr>
        <p:spPr>
          <a:xfrm>
            <a:off x="-65406" y="55575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700" b="1" dirty="0">
                <a:latin typeface="+mj-lt"/>
              </a:rPr>
              <a:t>Example: Cyber Risk Treatment in a Small Business</a:t>
            </a:r>
            <a:endParaRPr lang="en-AU" sz="27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7C6F20-7B9A-E55B-1D0F-7D68656BCD4C}"/>
              </a:ext>
            </a:extLst>
          </p:cNvPr>
          <p:cNvSpPr txBox="1"/>
          <p:nvPr/>
        </p:nvSpPr>
        <p:spPr>
          <a:xfrm>
            <a:off x="45993" y="978905"/>
            <a:ext cx="9098007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Decision Using the Diagram Logic:</a:t>
            </a:r>
            <a:endParaRPr lang="en-US" sz="2800" dirty="0">
              <a:latin typeface="+mj-lt"/>
            </a:endParaRPr>
          </a:p>
          <a:p>
            <a:pPr marL="73818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Low cost + Medium risk</a:t>
            </a:r>
            <a:r>
              <a:rPr lang="en-US" sz="2800" dirty="0">
                <a:latin typeface="+mj-lt"/>
              </a:rPr>
              <a:t> = ✔️ </a:t>
            </a:r>
            <a:r>
              <a:rPr lang="en-US" sz="2800" b="1" dirty="0">
                <a:latin typeface="+mj-lt"/>
              </a:rPr>
              <a:t>"Implement Treatment"</a:t>
            </a:r>
            <a:endParaRPr lang="en-US" sz="2800" dirty="0">
              <a:latin typeface="+mj-lt"/>
            </a:endParaRPr>
          </a:p>
          <a:p>
            <a:pPr marL="73818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It’s easy and cheap, so the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business should </a:t>
            </a:r>
            <a:r>
              <a:rPr lang="en-US" sz="2800" b="1" dirty="0">
                <a:latin typeface="+mj-lt"/>
              </a:rPr>
              <a:t>act quickly</a:t>
            </a:r>
            <a:r>
              <a:rPr lang="en-US" sz="2800" dirty="0">
                <a:latin typeface="+mj-lt"/>
              </a:rPr>
              <a:t> to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improve security.</a:t>
            </a:r>
          </a:p>
        </p:txBody>
      </p:sp>
      <p:grpSp>
        <p:nvGrpSpPr>
          <p:cNvPr id="2" name="object 2">
            <a:extLst>
              <a:ext uri="{FF2B5EF4-FFF2-40B4-BE49-F238E27FC236}">
                <a16:creationId xmlns:a16="http://schemas.microsoft.com/office/drawing/2014/main" id="{6D8AD64C-0650-BE55-66FF-8519FDE27D53}"/>
              </a:ext>
            </a:extLst>
          </p:cNvPr>
          <p:cNvGrpSpPr/>
          <p:nvPr/>
        </p:nvGrpSpPr>
        <p:grpSpPr>
          <a:xfrm>
            <a:off x="3517392" y="473202"/>
            <a:ext cx="5626608" cy="4676648"/>
            <a:chOff x="1143000" y="417575"/>
            <a:chExt cx="5626608" cy="4676648"/>
          </a:xfrm>
        </p:grpSpPr>
        <p:pic>
          <p:nvPicPr>
            <p:cNvPr id="3" name="object 3">
              <a:extLst>
                <a:ext uri="{FF2B5EF4-FFF2-40B4-BE49-F238E27FC236}">
                  <a16:creationId xmlns:a16="http://schemas.microsoft.com/office/drawing/2014/main" id="{77EBD58D-6A6B-C67C-B0A2-12FB71BD449C}"/>
                </a:ext>
              </a:extLst>
            </p:cNvPr>
            <p:cNvPicPr/>
            <p:nvPr/>
          </p:nvPicPr>
          <p:blipFill>
            <a:blip r:embed="rId2" cstate="print"/>
            <a:srcRect l="26276" t="39935" r="19057" b="299"/>
            <a:stretch/>
          </p:blipFill>
          <p:spPr>
            <a:xfrm>
              <a:off x="3416808" y="2366898"/>
              <a:ext cx="3352800" cy="2727325"/>
            </a:xfrm>
            <a:prstGeom prst="rect">
              <a:avLst/>
            </a:prstGeom>
          </p:spPr>
        </p:pic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420D7BE4-E77F-BDEF-F413-59A9896413E9}"/>
                </a:ext>
              </a:extLst>
            </p:cNvPr>
            <p:cNvSpPr/>
            <p:nvPr/>
          </p:nvSpPr>
          <p:spPr>
            <a:xfrm>
              <a:off x="1143000" y="417575"/>
              <a:ext cx="1088390" cy="683260"/>
            </a:xfrm>
            <a:custGeom>
              <a:avLst/>
              <a:gdLst/>
              <a:ahLst/>
              <a:cxnLst/>
              <a:rect l="l" t="t" r="r" b="b"/>
              <a:pathLst>
                <a:path w="1088389" h="683260">
                  <a:moveTo>
                    <a:pt x="1088136" y="0"/>
                  </a:moveTo>
                  <a:lnTo>
                    <a:pt x="0" y="0"/>
                  </a:lnTo>
                  <a:lnTo>
                    <a:pt x="0" y="682751"/>
                  </a:lnTo>
                  <a:lnTo>
                    <a:pt x="1088136" y="682751"/>
                  </a:lnTo>
                  <a:lnTo>
                    <a:pt x="108813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A648DD8E-248C-D246-21CD-427B258160D1}"/>
                </a:ext>
              </a:extLst>
            </p:cNvPr>
            <p:cNvSpPr/>
            <p:nvPr/>
          </p:nvSpPr>
          <p:spPr>
            <a:xfrm>
              <a:off x="1143000" y="417575"/>
              <a:ext cx="1088390" cy="683260"/>
            </a:xfrm>
            <a:custGeom>
              <a:avLst/>
              <a:gdLst/>
              <a:ahLst/>
              <a:cxnLst/>
              <a:rect l="l" t="t" r="r" b="b"/>
              <a:pathLst>
                <a:path w="1088389" h="683260">
                  <a:moveTo>
                    <a:pt x="0" y="0"/>
                  </a:moveTo>
                  <a:lnTo>
                    <a:pt x="1088136" y="0"/>
                  </a:lnTo>
                  <a:lnTo>
                    <a:pt x="1088136" y="682751"/>
                  </a:lnTo>
                  <a:lnTo>
                    <a:pt x="0" y="682751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913900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56E23-AE21-02D7-1BA3-57B9731B6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F800EBFE-2621-2858-303F-D9DCF30B733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01823" y="347471"/>
            <a:ext cx="2414015" cy="749807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91686748-B60C-3FE2-445E-01D0A628249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1255">
              <a:lnSpc>
                <a:spcPct val="100000"/>
              </a:lnSpc>
              <a:spcBef>
                <a:spcPts val="100"/>
              </a:spcBef>
            </a:pPr>
            <a:r>
              <a:rPr dirty="0"/>
              <a:t>STRIDE</a:t>
            </a:r>
            <a:r>
              <a:rPr spc="-55" dirty="0"/>
              <a:t> </a:t>
            </a:r>
            <a:r>
              <a:rPr spc="-20" dirty="0"/>
              <a:t>Model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BA39F83D-11E3-4DE7-7F32-B0579964A924}"/>
              </a:ext>
            </a:extLst>
          </p:cNvPr>
          <p:cNvSpPr txBox="1"/>
          <p:nvPr/>
        </p:nvSpPr>
        <p:spPr>
          <a:xfrm>
            <a:off x="2667029" y="1077283"/>
            <a:ext cx="2499995" cy="2329815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268605" indent="-255904">
              <a:lnSpc>
                <a:spcPct val="100000"/>
              </a:lnSpc>
              <a:spcBef>
                <a:spcPts val="965"/>
              </a:spcBef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solidFill>
                  <a:srgbClr val="3D3935"/>
                </a:solidFill>
                <a:latin typeface="Times New Roman"/>
                <a:cs typeface="Times New Roman"/>
              </a:rPr>
              <a:t>Spoofing</a:t>
            </a:r>
            <a:r>
              <a:rPr sz="1800" spc="-45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3D3935"/>
                </a:solidFill>
                <a:latin typeface="Times New Roman"/>
                <a:cs typeface="Times New Roman"/>
              </a:rPr>
              <a:t>Identity</a:t>
            </a:r>
            <a:endParaRPr sz="180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860"/>
              </a:spcBef>
              <a:buFont typeface="Arial"/>
              <a:buChar char="•"/>
              <a:tabLst>
                <a:tab pos="268605" algn="l"/>
              </a:tabLst>
            </a:pPr>
            <a:r>
              <a:rPr sz="1800" spc="-10" dirty="0">
                <a:solidFill>
                  <a:srgbClr val="3D3935"/>
                </a:solidFill>
                <a:latin typeface="Times New Roman"/>
                <a:cs typeface="Times New Roman"/>
              </a:rPr>
              <a:t>Tempering</a:t>
            </a:r>
            <a:r>
              <a:rPr sz="1800" spc="-45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D3935"/>
                </a:solidFill>
                <a:latin typeface="Times New Roman"/>
                <a:cs typeface="Times New Roman"/>
              </a:rPr>
              <a:t>with</a:t>
            </a:r>
            <a:r>
              <a:rPr sz="1800" spc="-65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1800" spc="-20" dirty="0">
                <a:solidFill>
                  <a:srgbClr val="3D3935"/>
                </a:solidFill>
                <a:latin typeface="Times New Roman"/>
                <a:cs typeface="Times New Roman"/>
              </a:rPr>
              <a:t>data</a:t>
            </a:r>
            <a:endParaRPr sz="180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865"/>
              </a:spcBef>
              <a:buFont typeface="Arial"/>
              <a:buChar char="•"/>
              <a:tabLst>
                <a:tab pos="268605" algn="l"/>
              </a:tabLst>
            </a:pPr>
            <a:r>
              <a:rPr sz="1800" spc="-10" dirty="0">
                <a:solidFill>
                  <a:srgbClr val="3D3935"/>
                </a:solidFill>
                <a:latin typeface="Times New Roman"/>
                <a:cs typeface="Times New Roman"/>
              </a:rPr>
              <a:t>Repudiation</a:t>
            </a:r>
            <a:endParaRPr sz="180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865"/>
              </a:spcBef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solidFill>
                  <a:srgbClr val="3D3935"/>
                </a:solidFill>
                <a:latin typeface="Times New Roman"/>
                <a:cs typeface="Times New Roman"/>
              </a:rPr>
              <a:t>Information</a:t>
            </a:r>
            <a:r>
              <a:rPr sz="1800" spc="-70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3D3935"/>
                </a:solidFill>
                <a:latin typeface="Times New Roman"/>
                <a:cs typeface="Times New Roman"/>
              </a:rPr>
              <a:t>Disclosure</a:t>
            </a:r>
            <a:endParaRPr sz="180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865"/>
              </a:spcBef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solidFill>
                  <a:srgbClr val="3D3935"/>
                </a:solidFill>
                <a:latin typeface="Times New Roman"/>
                <a:cs typeface="Times New Roman"/>
              </a:rPr>
              <a:t>Denial</a:t>
            </a:r>
            <a:r>
              <a:rPr sz="1800" spc="-30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D3935"/>
                </a:solidFill>
                <a:latin typeface="Times New Roman"/>
                <a:cs typeface="Times New Roman"/>
              </a:rPr>
              <a:t>of</a:t>
            </a:r>
            <a:r>
              <a:rPr sz="1800" spc="-55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D3935"/>
                </a:solidFill>
                <a:latin typeface="Times New Roman"/>
                <a:cs typeface="Times New Roman"/>
              </a:rPr>
              <a:t>Service</a:t>
            </a:r>
            <a:r>
              <a:rPr sz="1800" spc="-15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1800" spc="-20" dirty="0">
                <a:solidFill>
                  <a:srgbClr val="3D3935"/>
                </a:solidFill>
                <a:latin typeface="Times New Roman"/>
                <a:cs typeface="Times New Roman"/>
              </a:rPr>
              <a:t>(DoS)</a:t>
            </a:r>
            <a:endParaRPr sz="1800">
              <a:latin typeface="Times New Roman"/>
              <a:cs typeface="Times New Roman"/>
            </a:endParaRPr>
          </a:p>
          <a:p>
            <a:pPr marL="268605" indent="-255904">
              <a:lnSpc>
                <a:spcPct val="100000"/>
              </a:lnSpc>
              <a:spcBef>
                <a:spcPts val="865"/>
              </a:spcBef>
              <a:buFont typeface="Arial"/>
              <a:buChar char="•"/>
              <a:tabLst>
                <a:tab pos="268605" algn="l"/>
              </a:tabLst>
            </a:pPr>
            <a:r>
              <a:rPr sz="1800" dirty="0">
                <a:solidFill>
                  <a:srgbClr val="3D3935"/>
                </a:solidFill>
                <a:latin typeface="Times New Roman"/>
                <a:cs typeface="Times New Roman"/>
              </a:rPr>
              <a:t>Elevation</a:t>
            </a:r>
            <a:r>
              <a:rPr sz="1800" spc="-40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D3935"/>
                </a:solidFill>
                <a:latin typeface="Times New Roman"/>
                <a:cs typeface="Times New Roman"/>
              </a:rPr>
              <a:t>of</a:t>
            </a:r>
            <a:r>
              <a:rPr sz="1800" spc="-20" dirty="0">
                <a:solidFill>
                  <a:srgbClr val="3D3935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3D3935"/>
                </a:solidFill>
                <a:latin typeface="Times New Roman"/>
                <a:cs typeface="Times New Roman"/>
              </a:rPr>
              <a:t>Privilege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4EAF501-2286-D51B-A681-529E72519C99}"/>
              </a:ext>
            </a:extLst>
          </p:cNvPr>
          <p:cNvSpPr txBox="1"/>
          <p:nvPr/>
        </p:nvSpPr>
        <p:spPr>
          <a:xfrm>
            <a:off x="1664158" y="3948848"/>
            <a:ext cx="57956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Arial"/>
                <a:cs typeface="Arial"/>
              </a:rPr>
              <a:t>Shostack,</a:t>
            </a:r>
            <a:r>
              <a:rPr sz="1200" b="1" spc="-7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A.</a:t>
            </a:r>
            <a:r>
              <a:rPr sz="1200" b="1" spc="-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(2014).Threat</a:t>
            </a:r>
            <a:r>
              <a:rPr sz="1200" b="1" spc="-8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modeling: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Designing</a:t>
            </a:r>
            <a:r>
              <a:rPr sz="1200" b="1" spc="1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for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spc="-10" dirty="0">
                <a:latin typeface="Arial"/>
                <a:cs typeface="Arial"/>
              </a:rPr>
              <a:t>security.</a:t>
            </a:r>
            <a:r>
              <a:rPr sz="1200" b="1" spc="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John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Wiley</a:t>
            </a:r>
            <a:r>
              <a:rPr sz="1200" b="1" spc="-4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&amp;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20" dirty="0">
                <a:latin typeface="Arial"/>
                <a:cs typeface="Arial"/>
              </a:rPr>
              <a:t>Sons</a:t>
            </a:r>
            <a:endParaRPr sz="12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1499690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520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What is STRIDE?</a:t>
            </a:r>
            <a:endParaRPr sz="3300" b="1" spc="-20" dirty="0">
              <a:latin typeface="+mj-l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5576" y="503886"/>
            <a:ext cx="9144000" cy="4432624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12701">
              <a:lnSpc>
                <a:spcPct val="100000"/>
              </a:lnSpc>
              <a:spcBef>
                <a:spcPts val="965"/>
              </a:spcBef>
              <a:tabLst>
                <a:tab pos="268605" algn="l"/>
              </a:tabLs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When designing or reviewing a system, we need to think about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types of security threats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it could face.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STRIDE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a model used to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categorise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threats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into six main areas: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Spoofing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Tampering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Repudiation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Information Disclosure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Denial of Service (DoS)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Elevation of Privilege</a:t>
            </a:r>
            <a:endParaRPr sz="2800" dirty="0">
              <a:latin typeface="+mj-lt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73F3D-151F-2181-C0C2-0CBF3C58E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2B690AB0-5FEF-FA06-1FA7-1273D00B4E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900" b="1" dirty="0">
                <a:solidFill>
                  <a:schemeClr val="tx1"/>
                </a:solidFill>
                <a:latin typeface="+mj-lt"/>
              </a:rPr>
              <a:t>STRIDE at a Glance (Comparison Table)</a:t>
            </a:r>
            <a:endParaRPr lang="en-US" altLang="en-US" sz="29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D7F609-BDAE-EC1E-8128-576C8D08A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079005"/>
              </p:ext>
            </p:extLst>
          </p:nvPr>
        </p:nvGraphicFramePr>
        <p:xfrm>
          <a:off x="-12290" y="476679"/>
          <a:ext cx="9144000" cy="4783944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13233002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93404851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021469015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r>
                        <a:rPr lang="en-US" sz="2800" b="1"/>
                        <a:t>STRIDE Category</a:t>
                      </a:r>
                      <a:endParaRPr lang="en-US" sz="2800"/>
                    </a:p>
                  </a:txBody>
                  <a:tcPr marL="22505" marR="22505" marT="11253" marB="11253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What It Means</a:t>
                      </a:r>
                      <a:endParaRPr lang="en-US" sz="2800"/>
                    </a:p>
                  </a:txBody>
                  <a:tcPr marL="22505" marR="22505" marT="11253" marB="11253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 (Australia)</a:t>
                      </a:r>
                      <a:endParaRPr lang="en-US" sz="2800"/>
                    </a:p>
                  </a:txBody>
                  <a:tcPr marL="22505" marR="22505" marT="11253" marB="11253" anchor="ctr"/>
                </a:tc>
                <a:extLst>
                  <a:ext uri="{0D108BD9-81ED-4DB2-BD59-A6C34878D82A}">
                    <a16:rowId xmlns:a16="http://schemas.microsoft.com/office/drawing/2014/main" val="315514447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Spoofing</a:t>
                      </a:r>
                      <a:endParaRPr lang="en-US" sz="2800"/>
                    </a:p>
                  </a:txBody>
                  <a:tcPr marL="22505" marR="22505" marT="11253" marB="11253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Pretending to be someone else</a:t>
                      </a:r>
                    </a:p>
                  </a:txBody>
                  <a:tcPr marL="22505" marR="22505" marT="11253" marB="11253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Using another student's login ID to access results</a:t>
                      </a:r>
                    </a:p>
                  </a:txBody>
                  <a:tcPr marL="22505" marR="22505" marT="11253" marB="11253" anchor="ctr"/>
                </a:tc>
                <a:extLst>
                  <a:ext uri="{0D108BD9-81ED-4DB2-BD59-A6C34878D82A}">
                    <a16:rowId xmlns:a16="http://schemas.microsoft.com/office/drawing/2014/main" val="12732404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Tampering</a:t>
                      </a:r>
                      <a:endParaRPr lang="en-US" sz="2800"/>
                    </a:p>
                  </a:txBody>
                  <a:tcPr marL="22505" marR="22505" marT="11253" marB="11253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Changing data illegally</a:t>
                      </a:r>
                    </a:p>
                  </a:txBody>
                  <a:tcPr marL="22505" marR="22505" marT="11253" marB="11253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Editing hospital patient data without permission</a:t>
                      </a:r>
                    </a:p>
                  </a:txBody>
                  <a:tcPr marL="22505" marR="22505" marT="11253" marB="11253" anchor="ctr"/>
                </a:tc>
                <a:extLst>
                  <a:ext uri="{0D108BD9-81ED-4DB2-BD59-A6C34878D82A}">
                    <a16:rowId xmlns:a16="http://schemas.microsoft.com/office/drawing/2014/main" val="370856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Repudiation</a:t>
                      </a:r>
                      <a:endParaRPr lang="en-US" sz="2800"/>
                    </a:p>
                  </a:txBody>
                  <a:tcPr marL="22505" marR="22505" marT="11253" marB="11253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Denying an action without evidence</a:t>
                      </a:r>
                    </a:p>
                  </a:txBody>
                  <a:tcPr marL="22505" marR="22505" marT="11253" marB="11253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Claiming you didn’t submit an assignment (no logs recorded)</a:t>
                      </a:r>
                    </a:p>
                  </a:txBody>
                  <a:tcPr marL="22505" marR="22505" marT="11253" marB="11253" anchor="ctr"/>
                </a:tc>
                <a:extLst>
                  <a:ext uri="{0D108BD9-81ED-4DB2-BD59-A6C34878D82A}">
                    <a16:rowId xmlns:a16="http://schemas.microsoft.com/office/drawing/2014/main" val="2195425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32439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9FF5F-E281-05AE-EF6B-B0F57FF5B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3A207DA-E7C6-A506-20C7-80F08A9AD1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4163621"/>
              </p:ext>
            </p:extLst>
          </p:nvPr>
        </p:nvGraphicFramePr>
        <p:xfrm>
          <a:off x="0" y="0"/>
          <a:ext cx="9144000" cy="5210664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13233002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93404851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021469015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r>
                        <a:rPr lang="en-US" sz="2800" b="1" dirty="0"/>
                        <a:t>STRIDE Category</a:t>
                      </a:r>
                      <a:endParaRPr lang="en-US" sz="2800" dirty="0"/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What It Means</a:t>
                      </a:r>
                      <a:endParaRPr lang="en-US" sz="2800"/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 (Australia)</a:t>
                      </a:r>
                      <a:endParaRPr lang="en-US" sz="2800"/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14447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Information Disclosure</a:t>
                      </a:r>
                      <a:endParaRPr lang="en-US" sz="2800" dirty="0"/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Viewing data you're not allowed to see</a:t>
                      </a:r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Seeing others’ tax or Medicare details via a system glitch</a:t>
                      </a:r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32404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Denial of Service</a:t>
                      </a:r>
                      <a:endParaRPr lang="en-US" sz="2800"/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Making a system unavailable</a:t>
                      </a:r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Overloading a university website before enrolment deadline</a:t>
                      </a:r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56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Elevation of Privilege</a:t>
                      </a:r>
                      <a:endParaRPr lang="en-US" sz="2800"/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Gaining admin rights without authorisation</a:t>
                      </a:r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 café worker accessing Centrelink admin portal as a hacker</a:t>
                      </a:r>
                    </a:p>
                  </a:txBody>
                  <a:tcPr marL="22505" marR="22505" marT="11253" marB="11253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425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996151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51A56-6B12-8301-6C7C-F47EE998E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238D2CAE-6E74-9101-F3D2-2F65741A2F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Real-World Threat Scenarios (Based on STRIDE)</a:t>
            </a:r>
            <a:endParaRPr sz="2900" b="1" spc="-2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831F2A1-843D-1362-5198-877BB7E3C5C8}"/>
              </a:ext>
            </a:extLst>
          </p:cNvPr>
          <p:cNvSpPr txBox="1"/>
          <p:nvPr/>
        </p:nvSpPr>
        <p:spPr>
          <a:xfrm>
            <a:off x="-5576" y="503886"/>
            <a:ext cx="9144000" cy="3934923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161925" indent="-161925"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Scenario 1 – Spoofing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A hacker fakes a </a:t>
            </a:r>
            <a:r>
              <a:rPr lang="en-US" sz="2800" dirty="0" err="1">
                <a:latin typeface="+mj-lt"/>
              </a:rPr>
              <a:t>myGov</a:t>
            </a:r>
            <a:r>
              <a:rPr lang="en-US" sz="2800" dirty="0">
                <a:latin typeface="+mj-lt"/>
              </a:rPr>
              <a:t> login and gets access to sensitive documents.</a:t>
            </a:r>
          </a:p>
          <a:p>
            <a:pPr marL="161925" indent="-161925"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Scenario 2 – Tampering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An insider at a logistics company changes parcel delivery records.</a:t>
            </a:r>
          </a:p>
        </p:txBody>
      </p:sp>
    </p:spTree>
    <p:extLst>
      <p:ext uri="{BB962C8B-B14F-4D97-AF65-F5344CB8AC3E}">
        <p14:creationId xmlns:p14="http://schemas.microsoft.com/office/powerpoint/2010/main" val="420481349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5CFCF-1A47-B9F7-B5FD-DD1E3BA23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BEA83124-01BA-233B-000C-0A34ED360A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Real-World Threat Scenarios (Based on STRIDE)</a:t>
            </a:r>
            <a:endParaRPr sz="2900" b="1" spc="-2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EF2022FD-C715-427F-6B69-ACAA9F66BBF0}"/>
              </a:ext>
            </a:extLst>
          </p:cNvPr>
          <p:cNvSpPr txBox="1"/>
          <p:nvPr/>
        </p:nvSpPr>
        <p:spPr>
          <a:xfrm>
            <a:off x="36871" y="1279525"/>
            <a:ext cx="9144000" cy="1995931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161925" indent="-161925">
              <a:lnSpc>
                <a:spcPct val="150000"/>
              </a:lnSpc>
            </a:pPr>
            <a:r>
              <a:rPr lang="en-US" sz="2800" b="1" dirty="0">
                <a:latin typeface="+mj-lt"/>
              </a:rPr>
              <a:t>Scenario 3 – DoS Attack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A DDoS attack takes down an online ticket system before a concert in Sydney.</a:t>
            </a:r>
          </a:p>
        </p:txBody>
      </p:sp>
    </p:spTree>
    <p:extLst>
      <p:ext uri="{BB962C8B-B14F-4D97-AF65-F5344CB8AC3E}">
        <p14:creationId xmlns:p14="http://schemas.microsoft.com/office/powerpoint/2010/main" val="73748218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B282F-6C8C-3385-09FF-CD52564B2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A30995DE-D504-C397-0B99-CE81E160B0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How to Apply STRIDE</a:t>
            </a:r>
            <a:endParaRPr sz="2900" b="1" spc="-2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9817946-7426-627E-0DAF-94618DE28707}"/>
              </a:ext>
            </a:extLst>
          </p:cNvPr>
          <p:cNvSpPr txBox="1"/>
          <p:nvPr/>
        </p:nvSpPr>
        <p:spPr>
          <a:xfrm>
            <a:off x="0" y="898525"/>
            <a:ext cx="9144000" cy="3932038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Break your system into </a:t>
            </a:r>
            <a:r>
              <a:rPr lang="en-US" sz="2800" b="1" dirty="0">
                <a:latin typeface="+mj-lt"/>
              </a:rPr>
              <a:t>components</a:t>
            </a:r>
            <a:r>
              <a:rPr lang="en-US" sz="2800" dirty="0">
                <a:latin typeface="+mj-lt"/>
              </a:rPr>
              <a:t> (e.g., database, user interface, API).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Look at each and ask: "Can this be spoofed? Tampered with? Disclosed?“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Make a list of potential threats in each STRIDE category.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This helps design better </a:t>
            </a:r>
            <a:r>
              <a:rPr lang="en-US" sz="2800" b="1" dirty="0">
                <a:latin typeface="+mj-lt"/>
              </a:rPr>
              <a:t>security controls</a:t>
            </a:r>
            <a:r>
              <a:rPr lang="en-US" sz="2800" dirty="0">
                <a:latin typeface="+mj-lt"/>
              </a:rPr>
              <a:t> early.</a:t>
            </a:r>
          </a:p>
        </p:txBody>
      </p:sp>
    </p:spTree>
    <p:extLst>
      <p:ext uri="{BB962C8B-B14F-4D97-AF65-F5344CB8AC3E}">
        <p14:creationId xmlns:p14="http://schemas.microsoft.com/office/powerpoint/2010/main" val="875253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979926" y="517525"/>
            <a:ext cx="5139690" cy="3853179"/>
            <a:chOff x="1249680" y="380999"/>
            <a:chExt cx="5139690" cy="385317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65395" y="466343"/>
              <a:ext cx="5023944" cy="376732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61872" y="393191"/>
              <a:ext cx="1201420" cy="853440"/>
            </a:xfrm>
            <a:custGeom>
              <a:avLst/>
              <a:gdLst/>
              <a:ahLst/>
              <a:cxnLst/>
              <a:rect l="l" t="t" r="r" b="b"/>
              <a:pathLst>
                <a:path w="1201420" h="853440">
                  <a:moveTo>
                    <a:pt x="1200912" y="0"/>
                  </a:moveTo>
                  <a:lnTo>
                    <a:pt x="0" y="0"/>
                  </a:lnTo>
                  <a:lnTo>
                    <a:pt x="0" y="853439"/>
                  </a:lnTo>
                  <a:lnTo>
                    <a:pt x="1200912" y="853439"/>
                  </a:lnTo>
                  <a:lnTo>
                    <a:pt x="12009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61872" y="393191"/>
              <a:ext cx="1201420" cy="853440"/>
            </a:xfrm>
            <a:custGeom>
              <a:avLst/>
              <a:gdLst/>
              <a:ahLst/>
              <a:cxnLst/>
              <a:rect l="l" t="t" r="r" b="b"/>
              <a:pathLst>
                <a:path w="1201420" h="853440">
                  <a:moveTo>
                    <a:pt x="0" y="0"/>
                  </a:moveTo>
                  <a:lnTo>
                    <a:pt x="1200912" y="0"/>
                  </a:lnTo>
                  <a:lnTo>
                    <a:pt x="1200912" y="853439"/>
                  </a:lnTo>
                  <a:lnTo>
                    <a:pt x="0" y="853439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62B994F0-AD7E-B3A2-0547-B59D5CFE9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50250"/>
            <a:ext cx="4724400" cy="4649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Where can threats happen?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User devices (phishing, malware)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Internet/cloud connections (man-in-the-middle attacks)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Servers (DDoS, server-side injection)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Databases (</a:t>
            </a:r>
            <a:r>
              <a:rPr kumimoji="0" lang="en-US" altLang="en-US" sz="2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unauthorised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access, SQL injection)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DE102F-5514-49B5-2135-E23BCDB3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8A10A0C-303E-7CD3-1D28-1FF5A49EBAD7}"/>
              </a:ext>
            </a:extLst>
          </p:cNvPr>
          <p:cNvSpPr txBox="1"/>
          <p:nvPr/>
        </p:nvSpPr>
        <p:spPr>
          <a:xfrm>
            <a:off x="0" y="898525"/>
            <a:ext cx="9144000" cy="3288593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For a shopping website:</a:t>
            </a:r>
          </a:p>
          <a:p>
            <a:pPr marL="708025" lvl="2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Login system →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Spoofing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08025" lvl="2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Checkout process →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Tampering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08025" lvl="2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Database →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Information disclosure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708025" lvl="2" indent="-457200"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Payment service →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DoS &amp; Elevation of privilege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199FD6A3-70CC-7F21-E622-F068FD7B27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772400" cy="9053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Applying STRIDE to a Shopping Website: Real-Life Threat Examples</a:t>
            </a:r>
            <a:endParaRPr sz="2900" b="1" spc="-2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2172891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79CAA-3080-3BE8-B4D0-BC1C774CE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19B0DC14-014D-BBAF-A09F-6DC5BEA464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Research Discussion Questions</a:t>
            </a:r>
            <a:endParaRPr sz="2900" b="1" spc="-2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C1D17A4-8B40-2747-3A84-E54A1D6BFA6C}"/>
              </a:ext>
            </a:extLst>
          </p:cNvPr>
          <p:cNvSpPr txBox="1"/>
          <p:nvPr/>
        </p:nvSpPr>
        <p:spPr>
          <a:xfrm>
            <a:off x="0" y="582218"/>
            <a:ext cx="9144000" cy="4422044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Which STRIDE category do you think is the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most dangerous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e-commerce websites? Why?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Can a single attack fall under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more than one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STRIDE category? Give an example.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How would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repudiation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be handled in a cloud-based system?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What Australian legal or ethical considerations apply to </a:t>
            </a:r>
            <a:r>
              <a:rPr kumimoji="0" lang="en-US" altLang="en-US" sz="2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information disclosure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1702817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A8825-C422-1ED6-80D7-8BA1622D6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21D6CA97-A4BA-68CE-0747-59D500CD54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Hands-On Activities</a:t>
            </a:r>
            <a:endParaRPr lang="en-US" sz="2900" b="1" spc="-2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038E019-2C20-2BDB-BC3A-75E5BE404238}"/>
              </a:ext>
            </a:extLst>
          </p:cNvPr>
          <p:cNvSpPr txBox="1"/>
          <p:nvPr/>
        </p:nvSpPr>
        <p:spPr>
          <a:xfrm>
            <a:off x="0" y="582218"/>
            <a:ext cx="9144000" cy="3934923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Activity 1: STRIDE Breakdown</a:t>
            </a:r>
          </a:p>
          <a:p>
            <a:pPr marL="75247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Choose any common Australian app or website (e.g., </a:t>
            </a:r>
            <a:r>
              <a:rPr lang="en-US" sz="2800" b="1" dirty="0">
                <a:latin typeface="+mj-lt"/>
              </a:rPr>
              <a:t>Service NSW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 err="1">
                <a:latin typeface="+mj-lt"/>
              </a:rPr>
              <a:t>myGov</a:t>
            </a:r>
            <a:r>
              <a:rPr lang="en-US" sz="2800" dirty="0">
                <a:latin typeface="+mj-lt"/>
              </a:rPr>
              <a:t>, </a:t>
            </a:r>
            <a:r>
              <a:rPr lang="en-US" sz="2800" b="1" dirty="0">
                <a:latin typeface="+mj-lt"/>
              </a:rPr>
              <a:t>Medicare</a:t>
            </a:r>
            <a:r>
              <a:rPr lang="en-US" sz="2800" dirty="0">
                <a:latin typeface="+mj-lt"/>
              </a:rPr>
              <a:t>, or </a:t>
            </a:r>
            <a:r>
              <a:rPr lang="en-US" sz="2800" b="1" dirty="0" err="1">
                <a:latin typeface="+mj-lt"/>
              </a:rPr>
              <a:t>MyACU</a:t>
            </a:r>
            <a:r>
              <a:rPr lang="en-US" sz="2800" dirty="0">
                <a:latin typeface="+mj-lt"/>
              </a:rPr>
              <a:t>).</a:t>
            </a:r>
          </a:p>
          <a:p>
            <a:pPr marL="75247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In small groups, </a:t>
            </a:r>
            <a:r>
              <a:rPr lang="en-US" sz="2800" b="1" dirty="0">
                <a:latin typeface="+mj-lt"/>
              </a:rPr>
              <a:t>map each STRIDE category</a:t>
            </a:r>
            <a:r>
              <a:rPr lang="en-US" sz="2800" dirty="0">
                <a:latin typeface="+mj-lt"/>
              </a:rPr>
              <a:t> to a potential threat in the app.</a:t>
            </a:r>
          </a:p>
          <a:p>
            <a:pPr marL="752475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Present findings in 3 mins.</a:t>
            </a:r>
          </a:p>
        </p:txBody>
      </p:sp>
    </p:spTree>
    <p:extLst>
      <p:ext uri="{BB962C8B-B14F-4D97-AF65-F5344CB8AC3E}">
        <p14:creationId xmlns:p14="http://schemas.microsoft.com/office/powerpoint/2010/main" val="30908332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80112-7518-1A1A-070A-7CE50FCEA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C559D32D-B213-5316-28D1-218C274EB8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Hands-On Activities</a:t>
            </a:r>
            <a:endParaRPr lang="en-US" sz="2900" b="1" spc="-2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2536A8-039A-8C97-0C31-C0975C0883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437300"/>
              </p:ext>
            </p:extLst>
          </p:nvPr>
        </p:nvGraphicFramePr>
        <p:xfrm>
          <a:off x="0" y="1203325"/>
          <a:ext cx="9067800" cy="3476826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269674910"/>
                    </a:ext>
                  </a:extLst>
                </a:gridCol>
                <a:gridCol w="5715000">
                  <a:extLst>
                    <a:ext uri="{9D8B030D-6E8A-4147-A177-3AD203B41FA5}">
                      <a16:colId xmlns:a16="http://schemas.microsoft.com/office/drawing/2014/main" val="486065425"/>
                    </a:ext>
                  </a:extLst>
                </a:gridCol>
              </a:tblGrid>
              <a:tr h="76200">
                <a:tc>
                  <a:txBody>
                    <a:bodyPr/>
                    <a:lstStyle/>
                    <a:p>
                      <a:r>
                        <a:rPr lang="en-US" sz="2800" b="1"/>
                        <a:t>STRIDE Category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Threat Example on Service NSW Website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extLst>
                  <a:ext uri="{0D108BD9-81ED-4DB2-BD59-A6C34878D82A}">
                    <a16:rowId xmlns:a16="http://schemas.microsoft.com/office/drawing/2014/main" val="4205758392"/>
                  </a:ext>
                </a:extLst>
              </a:tr>
              <a:tr h="954338">
                <a:tc>
                  <a:txBody>
                    <a:bodyPr/>
                    <a:lstStyle/>
                    <a:p>
                      <a:r>
                        <a:rPr lang="en-US" sz="2800" b="1"/>
                        <a:t>Spoofing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An attacker creates a fake Service NSW login page to steal users' credentials (phishing attack).</a:t>
                      </a:r>
                    </a:p>
                  </a:txBody>
                  <a:tcPr marL="21021" marR="21021" marT="10511" marB="10511" anchor="ctr"/>
                </a:tc>
                <a:extLst>
                  <a:ext uri="{0D108BD9-81ED-4DB2-BD59-A6C34878D82A}">
                    <a16:rowId xmlns:a16="http://schemas.microsoft.com/office/drawing/2014/main" val="3614016133"/>
                  </a:ext>
                </a:extLst>
              </a:tr>
              <a:tr h="140836">
                <a:tc>
                  <a:txBody>
                    <a:bodyPr/>
                    <a:lstStyle/>
                    <a:p>
                      <a:r>
                        <a:rPr lang="en-US" sz="2800" b="1"/>
                        <a:t>Tampering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 hacker intercepts a registration form and modifies data (e.g. changing a car’s </a:t>
                      </a:r>
                      <a:r>
                        <a:rPr lang="en-US" sz="2800" dirty="0" err="1"/>
                        <a:t>rego</a:t>
                      </a:r>
                      <a:r>
                        <a:rPr lang="en-US" sz="2800" dirty="0"/>
                        <a:t> expiry date).</a:t>
                      </a:r>
                    </a:p>
                  </a:txBody>
                  <a:tcPr marL="21021" marR="21021" marT="10511" marB="10511" anchor="ctr"/>
                </a:tc>
                <a:extLst>
                  <a:ext uri="{0D108BD9-81ED-4DB2-BD59-A6C34878D82A}">
                    <a16:rowId xmlns:a16="http://schemas.microsoft.com/office/drawing/2014/main" val="52564035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61FF45E5-4B59-8522-9D57-EBEF3A376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8272"/>
            <a:ext cx="845455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Sample Response – STRIDE Breakdown for Service NSW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0216664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201CF-491E-64BF-009A-B63A899E7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5F32E5DD-2029-146B-5CE4-446E9D3E29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Hands-On Activities</a:t>
            </a:r>
            <a:endParaRPr lang="en-US" sz="2900" b="1" spc="-2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20C39B4-BCB8-2B93-FCF5-0251D24DF7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1516696"/>
              </p:ext>
            </p:extLst>
          </p:nvPr>
        </p:nvGraphicFramePr>
        <p:xfrm>
          <a:off x="0" y="1203325"/>
          <a:ext cx="9067800" cy="3476826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269674910"/>
                    </a:ext>
                  </a:extLst>
                </a:gridCol>
                <a:gridCol w="5715000">
                  <a:extLst>
                    <a:ext uri="{9D8B030D-6E8A-4147-A177-3AD203B41FA5}">
                      <a16:colId xmlns:a16="http://schemas.microsoft.com/office/drawing/2014/main" val="486065425"/>
                    </a:ext>
                  </a:extLst>
                </a:gridCol>
              </a:tblGrid>
              <a:tr h="76200">
                <a:tc>
                  <a:txBody>
                    <a:bodyPr/>
                    <a:lstStyle/>
                    <a:p>
                      <a:r>
                        <a:rPr lang="en-US" sz="2800" b="1"/>
                        <a:t>STRIDE Category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Threat Example on Service NSW Website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extLst>
                  <a:ext uri="{0D108BD9-81ED-4DB2-BD59-A6C34878D82A}">
                    <a16:rowId xmlns:a16="http://schemas.microsoft.com/office/drawing/2014/main" val="4205758392"/>
                  </a:ext>
                </a:extLst>
              </a:tr>
              <a:tr h="954338">
                <a:tc>
                  <a:txBody>
                    <a:bodyPr/>
                    <a:lstStyle/>
                    <a:p>
                      <a:r>
                        <a:rPr lang="en-US" sz="2800" b="1" dirty="0"/>
                        <a:t>Repudiation</a:t>
                      </a:r>
                      <a:endParaRPr lang="en-US" sz="2800" dirty="0"/>
                    </a:p>
                  </a:txBody>
                  <a:tcPr marL="21021" marR="21021" marT="10511" marB="10511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 user denies having changed their address or license details, and the system lacks logging to prove it.</a:t>
                      </a:r>
                    </a:p>
                  </a:txBody>
                  <a:tcPr marL="21021" marR="21021" marT="10511" marB="10511" anchor="ctr"/>
                </a:tc>
                <a:extLst>
                  <a:ext uri="{0D108BD9-81ED-4DB2-BD59-A6C34878D82A}">
                    <a16:rowId xmlns:a16="http://schemas.microsoft.com/office/drawing/2014/main" val="3614016133"/>
                  </a:ext>
                </a:extLst>
              </a:tr>
              <a:tr h="140836">
                <a:tc>
                  <a:txBody>
                    <a:bodyPr/>
                    <a:lstStyle/>
                    <a:p>
                      <a:r>
                        <a:rPr lang="en-US" sz="2800" b="1"/>
                        <a:t>Information Disclosure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Personal details like Medicare, license, or </a:t>
                      </a:r>
                      <a:r>
                        <a:rPr lang="en-US" sz="2800" dirty="0" err="1"/>
                        <a:t>rego</a:t>
                      </a:r>
                      <a:r>
                        <a:rPr lang="en-US" sz="2800" dirty="0"/>
                        <a:t> history are leaked due to poor access control.</a:t>
                      </a:r>
                    </a:p>
                  </a:txBody>
                  <a:tcPr marL="21021" marR="21021" marT="10511" marB="10511" anchor="ctr"/>
                </a:tc>
                <a:extLst>
                  <a:ext uri="{0D108BD9-81ED-4DB2-BD59-A6C34878D82A}">
                    <a16:rowId xmlns:a16="http://schemas.microsoft.com/office/drawing/2014/main" val="52564035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50F1F2AD-4563-D82C-2B09-F2C956B238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8272"/>
            <a:ext cx="845455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Sample Response – STRIDE Breakdown for Service NSW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5817218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48468-AEA8-90B9-EB77-8844693AE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1B85135E-56A2-0A1E-E9A5-F232AAD985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Hands-On Activities</a:t>
            </a:r>
            <a:endParaRPr lang="en-US" sz="2900" b="1" spc="-2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EE6D582-9C22-7E85-E554-CF7576E8DD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768763"/>
              </p:ext>
            </p:extLst>
          </p:nvPr>
        </p:nvGraphicFramePr>
        <p:xfrm>
          <a:off x="0" y="1203325"/>
          <a:ext cx="9067800" cy="3476826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269674910"/>
                    </a:ext>
                  </a:extLst>
                </a:gridCol>
                <a:gridCol w="5715000">
                  <a:extLst>
                    <a:ext uri="{9D8B030D-6E8A-4147-A177-3AD203B41FA5}">
                      <a16:colId xmlns:a16="http://schemas.microsoft.com/office/drawing/2014/main" val="486065425"/>
                    </a:ext>
                  </a:extLst>
                </a:gridCol>
              </a:tblGrid>
              <a:tr h="76200">
                <a:tc>
                  <a:txBody>
                    <a:bodyPr/>
                    <a:lstStyle/>
                    <a:p>
                      <a:r>
                        <a:rPr lang="en-US" sz="2800" b="1"/>
                        <a:t>STRIDE Category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Threat Example on Service NSW Website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extLst>
                  <a:ext uri="{0D108BD9-81ED-4DB2-BD59-A6C34878D82A}">
                    <a16:rowId xmlns:a16="http://schemas.microsoft.com/office/drawing/2014/main" val="4205758392"/>
                  </a:ext>
                </a:extLst>
              </a:tr>
              <a:tr h="954338">
                <a:tc>
                  <a:txBody>
                    <a:bodyPr/>
                    <a:lstStyle/>
                    <a:p>
                      <a:r>
                        <a:rPr lang="en-US" sz="2800" b="1" dirty="0"/>
                        <a:t>Denial of Service</a:t>
                      </a:r>
                      <a:endParaRPr lang="en-US" sz="2800" dirty="0"/>
                    </a:p>
                  </a:txBody>
                  <a:tcPr marL="21021" marR="21021" marT="10511" marB="10511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 botnet floods the Service NSW site during peak renewal time, making it unavailable to legitimate users.</a:t>
                      </a:r>
                    </a:p>
                  </a:txBody>
                  <a:tcPr marL="21021" marR="21021" marT="10511" marB="10511" anchor="ctr"/>
                </a:tc>
                <a:extLst>
                  <a:ext uri="{0D108BD9-81ED-4DB2-BD59-A6C34878D82A}">
                    <a16:rowId xmlns:a16="http://schemas.microsoft.com/office/drawing/2014/main" val="3614016133"/>
                  </a:ext>
                </a:extLst>
              </a:tr>
              <a:tr h="140836">
                <a:tc>
                  <a:txBody>
                    <a:bodyPr/>
                    <a:lstStyle/>
                    <a:p>
                      <a:r>
                        <a:rPr lang="en-US" sz="2800" b="1"/>
                        <a:t>Elevation of Privilege</a:t>
                      </a:r>
                      <a:endParaRPr lang="en-US" sz="2800"/>
                    </a:p>
                  </a:txBody>
                  <a:tcPr marL="21021" marR="21021" marT="10511" marB="10511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 regular user finds a vulnerability that gives them admin-level access to citizen records.</a:t>
                      </a:r>
                    </a:p>
                  </a:txBody>
                  <a:tcPr marL="21021" marR="21021" marT="10511" marB="10511" anchor="ctr"/>
                </a:tc>
                <a:extLst>
                  <a:ext uri="{0D108BD9-81ED-4DB2-BD59-A6C34878D82A}">
                    <a16:rowId xmlns:a16="http://schemas.microsoft.com/office/drawing/2014/main" val="52564035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9690CE70-9043-8F96-68E7-ECD6FE0CD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8272"/>
            <a:ext cx="845455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Sample Response – STRIDE Breakdown for Service NSW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3657671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56F25-A9AB-00B2-EBEC-ACD29AB84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BBD4D835-8F84-DAFC-C270-76E9AB449D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Hands-On Activities</a:t>
            </a:r>
            <a:endParaRPr lang="en-US" sz="2900" b="1" spc="-2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EFCCA6BC-B746-B90A-36AE-BF0D5EBBA7FE}"/>
              </a:ext>
            </a:extLst>
          </p:cNvPr>
          <p:cNvSpPr txBox="1"/>
          <p:nvPr/>
        </p:nvSpPr>
        <p:spPr>
          <a:xfrm>
            <a:off x="0" y="582218"/>
            <a:ext cx="9144000" cy="4581254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Activity 2: Threat Simulation Discussion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You’re a cyber team at an Australian university.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 student logs in with someone else’s credentials and downloads data.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Identify: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Which STRIDE categories are involved?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What security could prevent this?</a:t>
            </a:r>
          </a:p>
        </p:txBody>
      </p:sp>
    </p:spTree>
    <p:extLst>
      <p:ext uri="{BB962C8B-B14F-4D97-AF65-F5344CB8AC3E}">
        <p14:creationId xmlns:p14="http://schemas.microsoft.com/office/powerpoint/2010/main" val="342954262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F1F207-6FC0-D067-58F9-79A45B690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08BF4C27-8A85-EDC1-1518-8399026F3A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Hands-On Activities</a:t>
            </a:r>
            <a:endParaRPr lang="en-US" sz="2900" b="1" spc="-2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0CDB1174-3669-16C8-0DAA-897572B9D742}"/>
              </a:ext>
            </a:extLst>
          </p:cNvPr>
          <p:cNvSpPr txBox="1"/>
          <p:nvPr/>
        </p:nvSpPr>
        <p:spPr>
          <a:xfrm>
            <a:off x="0" y="582218"/>
            <a:ext cx="9144000" cy="3288593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Activity 3: STRIDE Risk Ranking</a:t>
            </a:r>
          </a:p>
          <a:p>
            <a:pPr marL="663575" lvl="2" indent="-4270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List 6 potential threats in a small business in Australia (like a medical clinic or law firm).</a:t>
            </a:r>
          </a:p>
          <a:p>
            <a:pPr marL="663575" lvl="2" indent="-4270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+mj-lt"/>
              </a:rPr>
              <a:t>Categorise</a:t>
            </a:r>
            <a:r>
              <a:rPr lang="en-US" sz="2800" dirty="0">
                <a:latin typeface="+mj-lt"/>
              </a:rPr>
              <a:t> them under STRIDE.</a:t>
            </a:r>
          </a:p>
          <a:p>
            <a:pPr marL="663575" lvl="2" indent="-4270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Rank them from </a:t>
            </a:r>
            <a:r>
              <a:rPr lang="en-US" sz="2800" b="1" dirty="0">
                <a:latin typeface="+mj-lt"/>
              </a:rPr>
              <a:t>low</a:t>
            </a:r>
            <a:r>
              <a:rPr lang="en-US" sz="2800" dirty="0">
                <a:latin typeface="+mj-lt"/>
              </a:rPr>
              <a:t> to </a:t>
            </a:r>
            <a:r>
              <a:rPr lang="en-US" sz="2800" b="1" dirty="0">
                <a:latin typeface="+mj-lt"/>
              </a:rPr>
              <a:t>critical</a:t>
            </a:r>
            <a:r>
              <a:rPr lang="en-US" sz="2800" dirty="0">
                <a:latin typeface="+mj-lt"/>
              </a:rPr>
              <a:t> risk and explain why.</a:t>
            </a:r>
          </a:p>
        </p:txBody>
      </p:sp>
    </p:spTree>
    <p:extLst>
      <p:ext uri="{BB962C8B-B14F-4D97-AF65-F5344CB8AC3E}">
        <p14:creationId xmlns:p14="http://schemas.microsoft.com/office/powerpoint/2010/main" val="248256767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4663" y="347471"/>
            <a:ext cx="2398775" cy="74980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4094">
              <a:lnSpc>
                <a:spcPct val="100000"/>
              </a:lnSpc>
              <a:spcBef>
                <a:spcPts val="100"/>
              </a:spcBef>
            </a:pPr>
            <a:r>
              <a:rPr dirty="0"/>
              <a:t>DREAD</a:t>
            </a:r>
            <a:r>
              <a:rPr spc="-65" dirty="0"/>
              <a:t> </a:t>
            </a:r>
            <a:r>
              <a:rPr spc="-10" dirty="0"/>
              <a:t>Model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268605" indent="-255904">
              <a:lnSpc>
                <a:spcPct val="100000"/>
              </a:lnSpc>
              <a:spcBef>
                <a:spcPts val="1095"/>
              </a:spcBef>
              <a:buFont typeface="Arial"/>
              <a:buChar char="•"/>
              <a:tabLst>
                <a:tab pos="268605" algn="l"/>
              </a:tabLst>
            </a:pPr>
            <a:r>
              <a:rPr i="0" dirty="0">
                <a:latin typeface="Times New Roman"/>
                <a:cs typeface="Times New Roman"/>
              </a:rPr>
              <a:t>Damage-</a:t>
            </a:r>
            <a:r>
              <a:rPr i="0" spc="30" dirty="0">
                <a:latin typeface="Times New Roman"/>
                <a:cs typeface="Times New Roman"/>
              </a:rPr>
              <a:t> </a:t>
            </a:r>
            <a:r>
              <a:rPr dirty="0"/>
              <a:t>how</a:t>
            </a:r>
            <a:r>
              <a:rPr spc="-35" dirty="0"/>
              <a:t> </a:t>
            </a:r>
            <a:r>
              <a:rPr dirty="0"/>
              <a:t>bad</a:t>
            </a:r>
            <a:r>
              <a:rPr spc="-50" dirty="0"/>
              <a:t> </a:t>
            </a:r>
            <a:r>
              <a:rPr dirty="0"/>
              <a:t>would</a:t>
            </a:r>
            <a:r>
              <a:rPr spc="-45" dirty="0"/>
              <a:t> </a:t>
            </a:r>
            <a:r>
              <a:rPr dirty="0"/>
              <a:t>an</a:t>
            </a:r>
            <a:r>
              <a:rPr spc="-25" dirty="0"/>
              <a:t> </a:t>
            </a:r>
            <a:r>
              <a:rPr dirty="0"/>
              <a:t>attack</a:t>
            </a:r>
            <a:r>
              <a:rPr spc="-20" dirty="0"/>
              <a:t> </a:t>
            </a:r>
            <a:r>
              <a:rPr spc="-25" dirty="0"/>
              <a:t>be?</a:t>
            </a:r>
          </a:p>
          <a:p>
            <a:pPr marL="268605" indent="-255904">
              <a:lnSpc>
                <a:spcPct val="100000"/>
              </a:lnSpc>
              <a:spcBef>
                <a:spcPts val="994"/>
              </a:spcBef>
              <a:buFont typeface="Arial"/>
              <a:buChar char="•"/>
              <a:tabLst>
                <a:tab pos="268605" algn="l"/>
              </a:tabLst>
            </a:pPr>
            <a:r>
              <a:rPr i="0" dirty="0">
                <a:latin typeface="Times New Roman"/>
                <a:cs typeface="Times New Roman"/>
              </a:rPr>
              <a:t>Reproducibility-</a:t>
            </a:r>
            <a:r>
              <a:rPr i="0" spc="40" dirty="0">
                <a:latin typeface="Times New Roman"/>
                <a:cs typeface="Times New Roman"/>
              </a:rPr>
              <a:t> </a:t>
            </a:r>
            <a:r>
              <a:rPr dirty="0"/>
              <a:t>how</a:t>
            </a:r>
            <a:r>
              <a:rPr spc="-50" dirty="0"/>
              <a:t> </a:t>
            </a:r>
            <a:r>
              <a:rPr dirty="0"/>
              <a:t>easy</a:t>
            </a:r>
            <a:r>
              <a:rPr spc="-65" dirty="0"/>
              <a:t> </a:t>
            </a:r>
            <a:r>
              <a:rPr dirty="0"/>
              <a:t>it</a:t>
            </a:r>
            <a:r>
              <a:rPr spc="-5" dirty="0"/>
              <a:t> </a:t>
            </a:r>
            <a:r>
              <a:rPr dirty="0"/>
              <a:t>is</a:t>
            </a:r>
            <a:r>
              <a:rPr spc="-25" dirty="0"/>
              <a:t> </a:t>
            </a:r>
            <a:r>
              <a:rPr dirty="0"/>
              <a:t>to</a:t>
            </a:r>
            <a:r>
              <a:rPr spc="-15" dirty="0"/>
              <a:t> </a:t>
            </a:r>
            <a:r>
              <a:rPr spc="-10" dirty="0"/>
              <a:t>reproduce</a:t>
            </a:r>
            <a:r>
              <a:rPr spc="-85" dirty="0"/>
              <a:t> </a:t>
            </a:r>
            <a:r>
              <a:rPr dirty="0"/>
              <a:t>the</a:t>
            </a:r>
            <a:r>
              <a:rPr spc="-40" dirty="0"/>
              <a:t> </a:t>
            </a:r>
            <a:r>
              <a:rPr spc="-10" dirty="0"/>
              <a:t>attack?</a:t>
            </a:r>
          </a:p>
          <a:p>
            <a:pPr marL="268605" indent="-255904">
              <a:lnSpc>
                <a:spcPct val="100000"/>
              </a:lnSpc>
              <a:spcBef>
                <a:spcPts val="969"/>
              </a:spcBef>
              <a:buFont typeface="Arial"/>
              <a:buChar char="•"/>
              <a:tabLst>
                <a:tab pos="268605" algn="l"/>
              </a:tabLst>
            </a:pPr>
            <a:r>
              <a:rPr i="0" dirty="0">
                <a:latin typeface="Times New Roman"/>
                <a:cs typeface="Times New Roman"/>
              </a:rPr>
              <a:t>Exploitability-</a:t>
            </a:r>
            <a:r>
              <a:rPr i="0" spc="90" dirty="0">
                <a:latin typeface="Times New Roman"/>
                <a:cs typeface="Times New Roman"/>
              </a:rPr>
              <a:t> </a:t>
            </a:r>
            <a:r>
              <a:rPr dirty="0"/>
              <a:t>how</a:t>
            </a:r>
            <a:r>
              <a:rPr spc="-45" dirty="0"/>
              <a:t> </a:t>
            </a:r>
            <a:r>
              <a:rPr dirty="0"/>
              <a:t>much</a:t>
            </a:r>
            <a:r>
              <a:rPr spc="-60" dirty="0"/>
              <a:t> </a:t>
            </a:r>
            <a:r>
              <a:rPr dirty="0"/>
              <a:t>work</a:t>
            </a:r>
            <a:r>
              <a:rPr spc="-60" dirty="0"/>
              <a:t> </a:t>
            </a:r>
            <a:r>
              <a:rPr dirty="0"/>
              <a:t>is</a:t>
            </a:r>
            <a:r>
              <a:rPr spc="-25" dirty="0"/>
              <a:t> </a:t>
            </a:r>
            <a:r>
              <a:rPr spc="-10" dirty="0"/>
              <a:t>required</a:t>
            </a:r>
            <a:r>
              <a:rPr spc="-30" dirty="0"/>
              <a:t> </a:t>
            </a:r>
            <a:r>
              <a:rPr dirty="0"/>
              <a:t>to</a:t>
            </a:r>
            <a:r>
              <a:rPr spc="-35" dirty="0"/>
              <a:t> </a:t>
            </a:r>
            <a:r>
              <a:rPr dirty="0"/>
              <a:t>launch</a:t>
            </a:r>
            <a:r>
              <a:rPr spc="-65" dirty="0"/>
              <a:t> </a:t>
            </a:r>
            <a:r>
              <a:rPr dirty="0"/>
              <a:t>an</a:t>
            </a:r>
            <a:r>
              <a:rPr spc="-35" dirty="0"/>
              <a:t> </a:t>
            </a:r>
            <a:r>
              <a:rPr spc="-10" dirty="0"/>
              <a:t>attack?</a:t>
            </a:r>
          </a:p>
          <a:p>
            <a:pPr marL="268605" indent="-255904">
              <a:lnSpc>
                <a:spcPct val="100000"/>
              </a:lnSpc>
              <a:spcBef>
                <a:spcPts val="994"/>
              </a:spcBef>
              <a:buFont typeface="Arial"/>
              <a:buChar char="•"/>
              <a:tabLst>
                <a:tab pos="268605" algn="l"/>
              </a:tabLst>
            </a:pPr>
            <a:r>
              <a:rPr i="0" dirty="0">
                <a:latin typeface="Times New Roman"/>
                <a:cs typeface="Times New Roman"/>
              </a:rPr>
              <a:t>Affected</a:t>
            </a:r>
            <a:r>
              <a:rPr i="0" spc="-45" dirty="0">
                <a:latin typeface="Times New Roman"/>
                <a:cs typeface="Times New Roman"/>
              </a:rPr>
              <a:t> </a:t>
            </a:r>
            <a:r>
              <a:rPr i="0" dirty="0">
                <a:latin typeface="Times New Roman"/>
                <a:cs typeface="Times New Roman"/>
              </a:rPr>
              <a:t>Users-</a:t>
            </a:r>
            <a:r>
              <a:rPr i="0" spc="-30" dirty="0">
                <a:latin typeface="Times New Roman"/>
                <a:cs typeface="Times New Roman"/>
              </a:rPr>
              <a:t> </a:t>
            </a:r>
            <a:r>
              <a:rPr dirty="0"/>
              <a:t>the</a:t>
            </a:r>
            <a:r>
              <a:rPr spc="5" dirty="0"/>
              <a:t> </a:t>
            </a:r>
            <a:r>
              <a:rPr dirty="0"/>
              <a:t>number</a:t>
            </a:r>
            <a:r>
              <a:rPr spc="-75" dirty="0"/>
              <a:t> </a:t>
            </a:r>
            <a:r>
              <a:rPr dirty="0"/>
              <a:t>of</a:t>
            </a:r>
            <a:r>
              <a:rPr spc="-5" dirty="0"/>
              <a:t> </a:t>
            </a:r>
            <a:r>
              <a:rPr dirty="0"/>
              <a:t>people</a:t>
            </a:r>
            <a:r>
              <a:rPr spc="-45" dirty="0"/>
              <a:t> </a:t>
            </a:r>
            <a:r>
              <a:rPr dirty="0"/>
              <a:t>that</a:t>
            </a:r>
            <a:r>
              <a:rPr spc="-30" dirty="0"/>
              <a:t> </a:t>
            </a:r>
            <a:r>
              <a:rPr dirty="0"/>
              <a:t>will</a:t>
            </a:r>
            <a:r>
              <a:rPr spc="15" dirty="0"/>
              <a:t> </a:t>
            </a:r>
            <a:r>
              <a:rPr dirty="0"/>
              <a:t>be</a:t>
            </a:r>
            <a:r>
              <a:rPr spc="5" dirty="0"/>
              <a:t> </a:t>
            </a:r>
            <a:r>
              <a:rPr spc="-10" dirty="0"/>
              <a:t>affected</a:t>
            </a:r>
          </a:p>
          <a:p>
            <a:pPr marL="268605" indent="-255904">
              <a:lnSpc>
                <a:spcPct val="100000"/>
              </a:lnSpc>
              <a:spcBef>
                <a:spcPts val="1000"/>
              </a:spcBef>
              <a:buFont typeface="Arial"/>
              <a:buChar char="•"/>
              <a:tabLst>
                <a:tab pos="268605" algn="l"/>
              </a:tabLst>
            </a:pPr>
            <a:r>
              <a:rPr i="0" dirty="0">
                <a:latin typeface="Times New Roman"/>
                <a:cs typeface="Times New Roman"/>
              </a:rPr>
              <a:t>Discoverability-</a:t>
            </a:r>
            <a:r>
              <a:rPr i="0" spc="40" dirty="0">
                <a:latin typeface="Times New Roman"/>
                <a:cs typeface="Times New Roman"/>
              </a:rPr>
              <a:t> </a:t>
            </a:r>
            <a:r>
              <a:rPr dirty="0"/>
              <a:t>how</a:t>
            </a:r>
            <a:r>
              <a:rPr spc="-45" dirty="0"/>
              <a:t> </a:t>
            </a:r>
            <a:r>
              <a:rPr dirty="0"/>
              <a:t>easy</a:t>
            </a:r>
            <a:r>
              <a:rPr spc="-65" dirty="0"/>
              <a:t> </a:t>
            </a:r>
            <a:r>
              <a:rPr dirty="0"/>
              <a:t>is</a:t>
            </a:r>
            <a:r>
              <a:rPr spc="-20" dirty="0"/>
              <a:t> </a:t>
            </a:r>
            <a:r>
              <a:rPr dirty="0"/>
              <a:t>it</a:t>
            </a:r>
            <a:r>
              <a:rPr spc="-5" dirty="0"/>
              <a:t> </a:t>
            </a:r>
            <a:r>
              <a:rPr dirty="0"/>
              <a:t>to</a:t>
            </a:r>
            <a:r>
              <a:rPr spc="-15" dirty="0"/>
              <a:t> </a:t>
            </a:r>
            <a:r>
              <a:rPr dirty="0"/>
              <a:t>discover</a:t>
            </a:r>
            <a:r>
              <a:rPr spc="-65" dirty="0"/>
              <a:t> </a:t>
            </a:r>
            <a:r>
              <a:rPr dirty="0"/>
              <a:t>the</a:t>
            </a:r>
            <a:r>
              <a:rPr spc="-40" dirty="0"/>
              <a:t> </a:t>
            </a:r>
            <a:r>
              <a:rPr spc="-10" dirty="0"/>
              <a:t>vulnerability?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89B5B-3BF4-7FF0-196D-F733F580F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88561983-3F9A-EEFF-B478-239FC95628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What is the DREAD Model?</a:t>
            </a:r>
            <a:endParaRPr lang="en-US" sz="2900" b="1" spc="-20" dirty="0">
              <a:latin typeface="+mj-l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236DFF4-92D4-DE41-1B86-FFE8541A08F8}"/>
              </a:ext>
            </a:extLst>
          </p:cNvPr>
          <p:cNvSpPr txBox="1"/>
          <p:nvPr/>
        </p:nvSpPr>
        <p:spPr>
          <a:xfrm>
            <a:off x="0" y="582218"/>
            <a:ext cx="9144000" cy="3285836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The </a:t>
            </a:r>
            <a:r>
              <a:rPr lang="en-US" sz="2800" b="1" dirty="0">
                <a:latin typeface="+mj-lt"/>
              </a:rPr>
              <a:t>DREAD model</a:t>
            </a:r>
            <a:r>
              <a:rPr lang="en-US" sz="2800" dirty="0">
                <a:latin typeface="+mj-lt"/>
              </a:rPr>
              <a:t> helps us </a:t>
            </a:r>
            <a:r>
              <a:rPr lang="en-US" sz="2800" b="1" dirty="0">
                <a:latin typeface="+mj-lt"/>
              </a:rPr>
              <a:t>rate how dangerous a cyber threat is</a:t>
            </a:r>
            <a:r>
              <a:rPr lang="en-US" sz="2800" dirty="0">
                <a:latin typeface="+mj-lt"/>
              </a:rPr>
              <a:t>.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Each letter stands for something we can measure.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We score each one (e.g. from 1 to 10), then </a:t>
            </a:r>
            <a:r>
              <a:rPr lang="en-US" sz="2800" b="1" dirty="0">
                <a:latin typeface="+mj-lt"/>
              </a:rPr>
              <a:t>add them up</a:t>
            </a:r>
            <a:r>
              <a:rPr lang="en-US" sz="2800" dirty="0">
                <a:latin typeface="+mj-lt"/>
              </a:rPr>
              <a:t> to get a risk level.</a:t>
            </a:r>
          </a:p>
        </p:txBody>
      </p:sp>
    </p:spTree>
    <p:extLst>
      <p:ext uri="{BB962C8B-B14F-4D97-AF65-F5344CB8AC3E}">
        <p14:creationId xmlns:p14="http://schemas.microsoft.com/office/powerpoint/2010/main" val="87337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C5D3EB-8626-83CF-4F77-DDBB833DC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91C94F62-2C3A-D642-3CE3-809BABA66B6B}"/>
              </a:ext>
            </a:extLst>
          </p:cNvPr>
          <p:cNvGrpSpPr/>
          <p:nvPr/>
        </p:nvGrpSpPr>
        <p:grpSpPr>
          <a:xfrm>
            <a:off x="3979926" y="517525"/>
            <a:ext cx="5139690" cy="3853179"/>
            <a:chOff x="1249680" y="380999"/>
            <a:chExt cx="5139690" cy="3853179"/>
          </a:xfrm>
        </p:grpSpPr>
        <p:pic>
          <p:nvPicPr>
            <p:cNvPr id="3" name="object 3">
              <a:extLst>
                <a:ext uri="{FF2B5EF4-FFF2-40B4-BE49-F238E27FC236}">
                  <a16:creationId xmlns:a16="http://schemas.microsoft.com/office/drawing/2014/main" id="{C50E1BED-56C7-F790-E3A2-63F9FF0AFD5E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65395" y="466343"/>
              <a:ext cx="5023944" cy="3767327"/>
            </a:xfrm>
            <a:prstGeom prst="rect">
              <a:avLst/>
            </a:prstGeom>
          </p:spPr>
        </p:pic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9F069939-19AA-1E18-E000-173F17CBF416}"/>
                </a:ext>
              </a:extLst>
            </p:cNvPr>
            <p:cNvSpPr/>
            <p:nvPr/>
          </p:nvSpPr>
          <p:spPr>
            <a:xfrm>
              <a:off x="1261872" y="393191"/>
              <a:ext cx="1201420" cy="853440"/>
            </a:xfrm>
            <a:custGeom>
              <a:avLst/>
              <a:gdLst/>
              <a:ahLst/>
              <a:cxnLst/>
              <a:rect l="l" t="t" r="r" b="b"/>
              <a:pathLst>
                <a:path w="1201420" h="853440">
                  <a:moveTo>
                    <a:pt x="1200912" y="0"/>
                  </a:moveTo>
                  <a:lnTo>
                    <a:pt x="0" y="0"/>
                  </a:lnTo>
                  <a:lnTo>
                    <a:pt x="0" y="853439"/>
                  </a:lnTo>
                  <a:lnTo>
                    <a:pt x="1200912" y="853439"/>
                  </a:lnTo>
                  <a:lnTo>
                    <a:pt x="12009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3FE56DD9-AE26-8F8A-65B7-E0E2FAB35836}"/>
                </a:ext>
              </a:extLst>
            </p:cNvPr>
            <p:cNvSpPr/>
            <p:nvPr/>
          </p:nvSpPr>
          <p:spPr>
            <a:xfrm>
              <a:off x="1261872" y="393191"/>
              <a:ext cx="1201420" cy="853440"/>
            </a:xfrm>
            <a:custGeom>
              <a:avLst/>
              <a:gdLst/>
              <a:ahLst/>
              <a:cxnLst/>
              <a:rect l="l" t="t" r="r" b="b"/>
              <a:pathLst>
                <a:path w="1201420" h="853440">
                  <a:moveTo>
                    <a:pt x="0" y="0"/>
                  </a:moveTo>
                  <a:lnTo>
                    <a:pt x="1200912" y="0"/>
                  </a:lnTo>
                  <a:lnTo>
                    <a:pt x="1200912" y="853439"/>
                  </a:lnTo>
                  <a:lnTo>
                    <a:pt x="0" y="853439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85063A62-92EF-A308-58F0-0BD8AB278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0008"/>
            <a:ext cx="4724400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Australian Context:</a:t>
            </a:r>
            <a:endParaRPr lang="en-US" sz="2800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The 2022 Medibank breach affected healthcare data—highlighting database vulnerabilities.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Tip:</a:t>
            </a:r>
            <a:r>
              <a:rPr lang="en-US" sz="2800" dirty="0">
                <a:latin typeface="+mj-lt"/>
              </a:rPr>
              <a:t> Even one weak link can compromise the whole system.</a:t>
            </a:r>
          </a:p>
        </p:txBody>
      </p:sp>
    </p:spTree>
    <p:extLst>
      <p:ext uri="{BB962C8B-B14F-4D97-AF65-F5344CB8AC3E}">
        <p14:creationId xmlns:p14="http://schemas.microsoft.com/office/powerpoint/2010/main" val="416123265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CCCB9-48B5-ACB7-4675-8AAD692F5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52ECF477-E443-5362-B4C4-540000230A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DREAD Breakdown (with Aussie Examples)</a:t>
            </a:r>
            <a:endParaRPr lang="en-US" sz="2900" b="1" spc="-2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00606FB-64AE-2E13-11ED-B81808AAC3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7920150"/>
              </p:ext>
            </p:extLst>
          </p:nvPr>
        </p:nvGraphicFramePr>
        <p:xfrm>
          <a:off x="0" y="593725"/>
          <a:ext cx="9144000" cy="4072408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12607029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6146642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25089396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rPr lang="en-US" sz="2800" b="1"/>
                        <a:t>DREAD Category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Question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 (Australia)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extLst>
                  <a:ext uri="{0D108BD9-81ED-4DB2-BD59-A6C34878D82A}">
                    <a16:rowId xmlns:a16="http://schemas.microsoft.com/office/drawing/2014/main" val="10786961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Damage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How bad could it be?</a:t>
                      </a:r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Hackers delete patient records in a NSW Health database</a:t>
                      </a:r>
                    </a:p>
                  </a:txBody>
                  <a:tcPr marL="24525" marR="24525" marT="12262" marB="12262" anchor="ctr"/>
                </a:tc>
                <a:extLst>
                  <a:ext uri="{0D108BD9-81ED-4DB2-BD59-A6C34878D82A}">
                    <a16:rowId xmlns:a16="http://schemas.microsoft.com/office/drawing/2014/main" val="165852036"/>
                  </a:ext>
                </a:extLst>
              </a:tr>
              <a:tr h="1392796">
                <a:tc>
                  <a:txBody>
                    <a:bodyPr/>
                    <a:lstStyle/>
                    <a:p>
                      <a:r>
                        <a:rPr lang="en-US" sz="2800" b="1"/>
                        <a:t>Reproducibility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Can it be repeated easily?</a:t>
                      </a:r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If the attack method is shared on forums, others can repeat it quickly</a:t>
                      </a:r>
                    </a:p>
                  </a:txBody>
                  <a:tcPr marL="24525" marR="24525" marT="12262" marB="12262" anchor="ctr"/>
                </a:tc>
                <a:extLst>
                  <a:ext uri="{0D108BD9-81ED-4DB2-BD59-A6C34878D82A}">
                    <a16:rowId xmlns:a16="http://schemas.microsoft.com/office/drawing/2014/main" val="42733147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917551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322DE-6ECA-5F6C-36F1-07648E65C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57CBBF1B-5791-33D0-6B35-52C0DB255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DREAD Breakdown (with Aussie Examples)</a:t>
            </a:r>
            <a:endParaRPr lang="en-US" sz="2900" b="1" spc="-2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8117D5E-A36B-E2BA-9AB0-674167101A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859955"/>
              </p:ext>
            </p:extLst>
          </p:nvPr>
        </p:nvGraphicFramePr>
        <p:xfrm>
          <a:off x="0" y="593725"/>
          <a:ext cx="9144000" cy="330708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12607029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6146642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25089396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rPr lang="en-US" sz="2800" b="1"/>
                        <a:t>DREAD Category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Question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 (Australia)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extLst>
                  <a:ext uri="{0D108BD9-81ED-4DB2-BD59-A6C34878D82A}">
                    <a16:rowId xmlns:a16="http://schemas.microsoft.com/office/drawing/2014/main" val="10786961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Exploitability</a:t>
                      </a:r>
                      <a:endParaRPr lang="en-US" sz="2800" dirty="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How easy is it to launch the attack?</a:t>
                      </a:r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Just using public Wi-Fi to sniff Service NSW login packets</a:t>
                      </a:r>
                    </a:p>
                  </a:txBody>
                  <a:tcPr marL="24525" marR="24525" marT="12262" marB="12262" anchor="ctr"/>
                </a:tc>
                <a:extLst>
                  <a:ext uri="{0D108BD9-81ED-4DB2-BD59-A6C34878D82A}">
                    <a16:rowId xmlns:a16="http://schemas.microsoft.com/office/drawing/2014/main" val="165852036"/>
                  </a:ext>
                </a:extLst>
              </a:tr>
              <a:tr h="1392796">
                <a:tc>
                  <a:txBody>
                    <a:bodyPr/>
                    <a:lstStyle/>
                    <a:p>
                      <a:r>
                        <a:rPr lang="en-US" sz="2800" b="1"/>
                        <a:t>Affected Users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How many people will it impact?</a:t>
                      </a:r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An attack on MyGov could affect millions of Australians</a:t>
                      </a:r>
                    </a:p>
                  </a:txBody>
                  <a:tcPr marL="24525" marR="24525" marT="12262" marB="12262" anchor="ctr"/>
                </a:tc>
                <a:extLst>
                  <a:ext uri="{0D108BD9-81ED-4DB2-BD59-A6C34878D82A}">
                    <a16:rowId xmlns:a16="http://schemas.microsoft.com/office/drawing/2014/main" val="42733147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198598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69B91-4745-D06C-348D-78AEB60D6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DEAF8754-1A97-7D7A-70A6-DED745191A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DREAD Breakdown (with Aussie Examples)</a:t>
            </a:r>
            <a:endParaRPr lang="en-US" sz="2900" b="1" spc="-20" dirty="0">
              <a:latin typeface="+mj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249B2D0-C82C-679F-8220-CD56CE10C6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9917"/>
              </p:ext>
            </p:extLst>
          </p:nvPr>
        </p:nvGraphicFramePr>
        <p:xfrm>
          <a:off x="0" y="593725"/>
          <a:ext cx="9144000" cy="2341004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12607029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6146642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25089396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rPr lang="en-US" sz="2800" b="1"/>
                        <a:t>DREAD Category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Question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Example (Australia)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extLst>
                  <a:ext uri="{0D108BD9-81ED-4DB2-BD59-A6C34878D82A}">
                    <a16:rowId xmlns:a16="http://schemas.microsoft.com/office/drawing/2014/main" val="10786961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Discoverability</a:t>
                      </a:r>
                      <a:endParaRPr lang="en-US" sz="2800"/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How easy is it to find the vulnerability?</a:t>
                      </a:r>
                    </a:p>
                  </a:txBody>
                  <a:tcPr marL="24525" marR="24525" marT="12262" marB="12262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 bug in the Medicare app login screen might be obvious to any user</a:t>
                      </a:r>
                    </a:p>
                  </a:txBody>
                  <a:tcPr marL="24525" marR="24525" marT="12262" marB="12262" anchor="ctr"/>
                </a:tc>
                <a:extLst>
                  <a:ext uri="{0D108BD9-81ED-4DB2-BD59-A6C34878D82A}">
                    <a16:rowId xmlns:a16="http://schemas.microsoft.com/office/drawing/2014/main" val="165852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50088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760D5-1A4A-1676-419D-DA828C273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0B8ABCE5-D9FC-DC37-F359-581EE37176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Example DREAD Score – Service NSW Login Vulnerability</a:t>
            </a:r>
            <a:endParaRPr lang="en-US" sz="2900" b="1" spc="-20" dirty="0">
              <a:latin typeface="+mj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1B9E85-1279-EDFB-CB59-FC50660CB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264538"/>
              </p:ext>
            </p:extLst>
          </p:nvPr>
        </p:nvGraphicFramePr>
        <p:xfrm>
          <a:off x="0" y="583274"/>
          <a:ext cx="9144000" cy="398763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40309089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43242217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870552731"/>
                    </a:ext>
                  </a:extLst>
                </a:gridCol>
              </a:tblGrid>
              <a:tr h="193246">
                <a:tc>
                  <a:txBody>
                    <a:bodyPr/>
                    <a:lstStyle/>
                    <a:p>
                      <a:r>
                        <a:rPr lang="en-US" sz="2800" b="1" dirty="0"/>
                        <a:t>Category</a:t>
                      </a:r>
                      <a:endParaRPr lang="en-US" sz="2800" dirty="0"/>
                    </a:p>
                  </a:txBody>
                  <a:tcPr marL="36787" marR="36787" marT="18394" marB="18394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Score (1–10)</a:t>
                      </a:r>
                      <a:endParaRPr lang="en-US" sz="2800" dirty="0"/>
                    </a:p>
                  </a:txBody>
                  <a:tcPr marL="36787" marR="36787" marT="18394" marB="18394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Why?</a:t>
                      </a:r>
                      <a:endParaRPr lang="en-US" sz="2800" dirty="0"/>
                    </a:p>
                  </a:txBody>
                  <a:tcPr marL="36787" marR="36787" marT="18394" marB="18394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9387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Damage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8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May expose driver license or address info</a:t>
                      </a:r>
                    </a:p>
                  </a:txBody>
                  <a:tcPr marL="36787" marR="36787" marT="18394" marB="18394" anchor="ctr"/>
                </a:tc>
                <a:extLst>
                  <a:ext uri="{0D108BD9-81ED-4DB2-BD59-A6C34878D82A}">
                    <a16:rowId xmlns:a16="http://schemas.microsoft.com/office/drawing/2014/main" val="1095668335"/>
                  </a:ext>
                </a:extLst>
              </a:tr>
              <a:tr h="89190">
                <a:tc>
                  <a:txBody>
                    <a:bodyPr/>
                    <a:lstStyle/>
                    <a:p>
                      <a:r>
                        <a:rPr lang="en-US" sz="2800"/>
                        <a:t>Reproducibility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6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Scripted attack can be reused</a:t>
                      </a:r>
                    </a:p>
                  </a:txBody>
                  <a:tcPr marL="36787" marR="36787" marT="18394" marB="18394" anchor="ctr"/>
                </a:tc>
                <a:extLst>
                  <a:ext uri="{0D108BD9-81ED-4DB2-BD59-A6C34878D82A}">
                    <a16:rowId xmlns:a16="http://schemas.microsoft.com/office/drawing/2014/main" val="956870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/>
                        <a:t>Exploitability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7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Weak session token makes hijacking easy</a:t>
                      </a:r>
                    </a:p>
                  </a:txBody>
                  <a:tcPr marL="36787" marR="36787" marT="18394" marB="18394" anchor="ctr"/>
                </a:tc>
                <a:extLst>
                  <a:ext uri="{0D108BD9-81ED-4DB2-BD59-A6C34878D82A}">
                    <a16:rowId xmlns:a16="http://schemas.microsoft.com/office/drawing/2014/main" val="123587162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F81D5953-9058-9AF7-2790-BF689C2CF0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938" y="14112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86367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6B04EE-1943-CC66-623B-3AC4CDC97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A7D51769-C721-8A07-699C-C587337F41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91440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Example DREAD Score – Service NSW Login Vulnerability</a:t>
            </a:r>
            <a:endParaRPr lang="en-US" sz="2900" b="1" spc="-20" dirty="0">
              <a:latin typeface="+mj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73FB77-8E7F-D9BF-16BA-1335A73A48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921460"/>
              </p:ext>
            </p:extLst>
          </p:nvPr>
        </p:nvGraphicFramePr>
        <p:xfrm>
          <a:off x="0" y="583274"/>
          <a:ext cx="9144000" cy="313419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40309089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43242217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870552731"/>
                    </a:ext>
                  </a:extLst>
                </a:gridCol>
              </a:tblGrid>
              <a:tr h="193246">
                <a:tc>
                  <a:txBody>
                    <a:bodyPr/>
                    <a:lstStyle/>
                    <a:p>
                      <a:r>
                        <a:rPr lang="en-US" sz="2800" b="1" dirty="0"/>
                        <a:t>Category</a:t>
                      </a:r>
                      <a:endParaRPr lang="en-US" sz="2800" dirty="0"/>
                    </a:p>
                  </a:txBody>
                  <a:tcPr marL="36787" marR="36787" marT="18394" marB="18394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Score (1–10)</a:t>
                      </a:r>
                      <a:endParaRPr lang="en-US" sz="2800" dirty="0"/>
                    </a:p>
                  </a:txBody>
                  <a:tcPr marL="36787" marR="36787" marT="18394" marB="18394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Why?</a:t>
                      </a:r>
                      <a:endParaRPr lang="en-US" sz="2800" dirty="0"/>
                    </a:p>
                  </a:txBody>
                  <a:tcPr marL="36787" marR="36787" marT="18394" marB="18394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9387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Affected Users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9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Many users log in to renew licenses</a:t>
                      </a:r>
                    </a:p>
                  </a:txBody>
                  <a:tcPr marL="36787" marR="36787" marT="18394" marB="18394" anchor="ctr"/>
                </a:tc>
                <a:extLst>
                  <a:ext uri="{0D108BD9-81ED-4DB2-BD59-A6C34878D82A}">
                    <a16:rowId xmlns:a16="http://schemas.microsoft.com/office/drawing/2014/main" val="1095668335"/>
                  </a:ext>
                </a:extLst>
              </a:tr>
              <a:tr h="89190">
                <a:tc>
                  <a:txBody>
                    <a:bodyPr/>
                    <a:lstStyle/>
                    <a:p>
                      <a:r>
                        <a:rPr lang="en-US" sz="2800"/>
                        <a:t>Discoverability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5</a:t>
                      </a:r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Could be noticed by pen-testers or curious users</a:t>
                      </a:r>
                    </a:p>
                  </a:txBody>
                  <a:tcPr marL="36787" marR="36787" marT="18394" marB="18394" anchor="ctr"/>
                </a:tc>
                <a:extLst>
                  <a:ext uri="{0D108BD9-81ED-4DB2-BD59-A6C34878D82A}">
                    <a16:rowId xmlns:a16="http://schemas.microsoft.com/office/drawing/2014/main" val="956870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Total Score</a:t>
                      </a:r>
                      <a:endParaRPr lang="en-US" sz="2800"/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35/50</a:t>
                      </a:r>
                      <a:endParaRPr lang="en-US" sz="2800"/>
                    </a:p>
                  </a:txBody>
                  <a:tcPr marL="36787" marR="36787" marT="18394" marB="18394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→ High Risk</a:t>
                      </a:r>
                    </a:p>
                  </a:txBody>
                  <a:tcPr marL="36787" marR="36787" marT="18394" marB="18394" anchor="ctr"/>
                </a:tc>
                <a:extLst>
                  <a:ext uri="{0D108BD9-81ED-4DB2-BD59-A6C34878D82A}">
                    <a16:rowId xmlns:a16="http://schemas.microsoft.com/office/drawing/2014/main" val="123587162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586DB4D5-39FE-B0D1-78C6-57E65A1840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938" y="14112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95092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E2621-F337-5436-ABB4-F9CFC4531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BEB89C99-C9BF-DDC9-6C79-C1458ABA2E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Research Discussion Questions</a:t>
            </a:r>
            <a:endParaRPr lang="en-US" sz="2900" b="1" spc="-20" dirty="0">
              <a:latin typeface="+mj-lt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565E6E9-C433-B394-7655-6768589FA6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938" y="14112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B818862-B2E9-7728-98A0-C62283EC80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" y="623173"/>
            <a:ext cx="8915400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Which DREAD category do you think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matters the most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 real-world Australian systems? Why?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Can you think of a real data breach in Australia where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Discoverability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was high?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Why is it important 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quantify risk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instead of just guessing it?</a:t>
            </a:r>
          </a:p>
        </p:txBody>
      </p:sp>
    </p:spTree>
    <p:extLst>
      <p:ext uri="{BB962C8B-B14F-4D97-AF65-F5344CB8AC3E}">
        <p14:creationId xmlns:p14="http://schemas.microsoft.com/office/powerpoint/2010/main" val="22471470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80000D-7BCB-1B70-191D-B04CA5151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CD72CBD6-4EC8-80B3-B15D-05C9FAADCC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Hands-On Activities</a:t>
            </a:r>
            <a:endParaRPr lang="en-US" sz="2900" b="1" spc="-20" dirty="0">
              <a:latin typeface="+mj-lt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001D240-7BBE-BD8F-3B0E-33E3E15669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938" y="14112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ED0278-9B9B-4907-B8DB-EB99D0EA7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" y="946338"/>
            <a:ext cx="89154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Activity 1: Rate a Threat</a:t>
            </a:r>
          </a:p>
          <a:p>
            <a:pPr marL="693738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Pick a recent Australian cyber incident (e.g. Medibank, Optus).</a:t>
            </a:r>
          </a:p>
          <a:p>
            <a:pPr marL="693738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In pairs, rate it using the DREAD model.</a:t>
            </a:r>
          </a:p>
          <a:p>
            <a:pPr marL="693738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Present the </a:t>
            </a:r>
            <a:r>
              <a:rPr lang="en-US" sz="2800" b="1" dirty="0">
                <a:latin typeface="+mj-lt"/>
              </a:rPr>
              <a:t>scores</a:t>
            </a:r>
            <a:r>
              <a:rPr lang="en-US" sz="2800" dirty="0">
                <a:latin typeface="+mj-lt"/>
              </a:rPr>
              <a:t> and justify your reasoning.</a:t>
            </a:r>
          </a:p>
        </p:txBody>
      </p:sp>
    </p:spTree>
    <p:extLst>
      <p:ext uri="{BB962C8B-B14F-4D97-AF65-F5344CB8AC3E}">
        <p14:creationId xmlns:p14="http://schemas.microsoft.com/office/powerpoint/2010/main" val="407509665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6439F6-14AE-5955-4A1A-2929C0C33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EECD718A-E632-6384-0774-F115000561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Hands-On Activities</a:t>
            </a:r>
            <a:endParaRPr lang="en-US" sz="2900" b="1" spc="-20" dirty="0">
              <a:latin typeface="+mj-lt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36D5F38-FFD6-828F-A311-91226D20B5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938" y="14112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BFB226-F8AC-7BC8-74B6-C9E4D4FC2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" y="1269503"/>
            <a:ext cx="89154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Activity 2: Compare Two Systems</a:t>
            </a:r>
          </a:p>
          <a:p>
            <a:pPr marL="67786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Group 1: Rate a </a:t>
            </a:r>
            <a:r>
              <a:rPr lang="en-US" sz="2800" b="1" dirty="0">
                <a:latin typeface="+mj-lt"/>
              </a:rPr>
              <a:t>university system</a:t>
            </a:r>
            <a:r>
              <a:rPr lang="en-US" sz="2800" dirty="0">
                <a:latin typeface="+mj-lt"/>
              </a:rPr>
              <a:t> (e.g. student portal).</a:t>
            </a:r>
          </a:p>
          <a:p>
            <a:pPr marL="67786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Group 2: Rate a </a:t>
            </a:r>
            <a:r>
              <a:rPr lang="en-US" sz="2800" b="1" dirty="0">
                <a:latin typeface="+mj-lt"/>
              </a:rPr>
              <a:t>government portal</a:t>
            </a:r>
            <a:r>
              <a:rPr lang="en-US" sz="2800" dirty="0">
                <a:latin typeface="+mj-lt"/>
              </a:rPr>
              <a:t> (e.g. Service NSW).</a:t>
            </a:r>
          </a:p>
          <a:p>
            <a:pPr marL="67786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Discuss: Which one has </a:t>
            </a:r>
            <a:r>
              <a:rPr lang="en-US" sz="2800" b="1" dirty="0">
                <a:latin typeface="+mj-lt"/>
              </a:rPr>
              <a:t>higher DREAD risk</a:t>
            </a:r>
            <a:r>
              <a:rPr lang="en-US" sz="2800" dirty="0">
                <a:latin typeface="+mj-lt"/>
              </a:rPr>
              <a:t> and why?</a:t>
            </a:r>
          </a:p>
        </p:txBody>
      </p:sp>
    </p:spTree>
    <p:extLst>
      <p:ext uri="{BB962C8B-B14F-4D97-AF65-F5344CB8AC3E}">
        <p14:creationId xmlns:p14="http://schemas.microsoft.com/office/powerpoint/2010/main" val="157985065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D2D29-5963-9610-EC7D-671F3A7BB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12362632-F2B9-F8F5-8989-72B64F7BB4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Hands-On Activities</a:t>
            </a:r>
            <a:endParaRPr lang="en-US" sz="2900" b="1" spc="-20" dirty="0">
              <a:latin typeface="+mj-lt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63392B0-A3B6-CB9B-FA54-DD709B6BA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938" y="14112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330978-CC6E-C978-5EB6-F6C060AD36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" y="946338"/>
            <a:ext cx="89154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Activity 3: Create a DREAD Risk Table</a:t>
            </a:r>
          </a:p>
          <a:p>
            <a:pPr marL="663575" indent="-3540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Choose a made-up app (e.g. online voting, e-commerce, or transport booking).</a:t>
            </a:r>
          </a:p>
          <a:p>
            <a:pPr marL="663575" indent="-3540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List 3 threats and assign DREAD scores to each.</a:t>
            </a:r>
          </a:p>
          <a:p>
            <a:pPr marL="663575" indent="-3540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Rank the threats from </a:t>
            </a:r>
            <a:r>
              <a:rPr lang="en-US" sz="2800" b="1" dirty="0">
                <a:latin typeface="+mj-lt"/>
              </a:rPr>
              <a:t>highest to lowest risk</a:t>
            </a:r>
            <a:r>
              <a:rPr lang="en-US" sz="2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220179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153B3D-2A03-0C03-B431-850804669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A4C0CF1-706B-D4C7-3B06-7E2E0A598F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" y="593725"/>
            <a:ext cx="9143999" cy="719941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268605" indent="-255904">
              <a:lnSpc>
                <a:spcPct val="150000"/>
              </a:lnSpc>
              <a:spcBef>
                <a:spcPts val="1095"/>
              </a:spcBef>
              <a:buFont typeface="Arial"/>
              <a:buChar char="•"/>
              <a:tabLst>
                <a:tab pos="268605" algn="l"/>
              </a:tabLst>
            </a:pPr>
            <a:r>
              <a:rPr lang="en-US" sz="2800" i="0" dirty="0">
                <a:latin typeface="+mj-lt"/>
                <a:cs typeface="Times New Roman"/>
              </a:rPr>
              <a:t>Click on Discussions &gt;&gt; Assignment 2 Discussion Forum</a:t>
            </a:r>
            <a:endParaRPr sz="2800" spc="-10" dirty="0"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8B70AB-8F35-82B5-A00F-CF3CFEF449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3" t="8519" r="33333" b="29259"/>
          <a:stretch/>
        </p:blipFill>
        <p:spPr>
          <a:xfrm>
            <a:off x="0" y="1438919"/>
            <a:ext cx="6605858" cy="3650606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0023B23-8F92-0CC8-0A20-CF0F0CE04D60}"/>
              </a:ext>
            </a:extLst>
          </p:cNvPr>
          <p:cNvSpPr/>
          <p:nvPr/>
        </p:nvSpPr>
        <p:spPr>
          <a:xfrm>
            <a:off x="152400" y="3444499"/>
            <a:ext cx="609600" cy="27765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A8435F4-894F-3384-B2B9-F7FC50E28553}"/>
              </a:ext>
            </a:extLst>
          </p:cNvPr>
          <p:cNvSpPr/>
          <p:nvPr/>
        </p:nvSpPr>
        <p:spPr>
          <a:xfrm>
            <a:off x="1752600" y="3305672"/>
            <a:ext cx="1676400" cy="41648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45ACBFFA-A180-4B17-656D-4178706677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579"/>
            <a:ext cx="7086600" cy="459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12700" rIns="0" bIns="0" rtlCol="0">
            <a:spAutoFit/>
          </a:bodyPr>
          <a:lstStyle/>
          <a:p>
            <a:pPr marL="77788" indent="22225" algn="l" rtl="0">
              <a:lnSpc>
                <a:spcPct val="100000"/>
              </a:lnSpc>
              <a:spcBef>
                <a:spcPts val="100"/>
              </a:spcBef>
            </a:pPr>
            <a:r>
              <a:rPr lang="en-US" sz="2900" b="1" dirty="0">
                <a:latin typeface="+mj-lt"/>
              </a:rPr>
              <a:t>Preparation for Assessment 2</a:t>
            </a:r>
            <a:endParaRPr lang="en-US" sz="2900" b="1" spc="-2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9107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366</TotalTime>
  <Words>5161</Words>
  <Application>Microsoft Office PowerPoint</Application>
  <PresentationFormat>Custom</PresentationFormat>
  <Paragraphs>654</Paragraphs>
  <Slides>125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125</vt:i4>
      </vt:variant>
    </vt:vector>
  </HeadingPairs>
  <TitlesOfParts>
    <vt:vector size="129" baseType="lpstr">
      <vt:lpstr>Arial</vt:lpstr>
      <vt:lpstr>Times New Roman</vt:lpstr>
      <vt:lpstr>Wingdings</vt:lpstr>
      <vt:lpstr>Office Theme</vt:lpstr>
      <vt:lpstr> ITEC614 Introduction to Cyber Security</vt:lpstr>
      <vt:lpstr>Risk Assessment and Management</vt:lpstr>
      <vt:lpstr>Previous Lecture…</vt:lpstr>
      <vt:lpstr>Outline</vt:lpstr>
      <vt:lpstr>Reference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STRIDE Model</vt:lpstr>
      <vt:lpstr>What is STRIDE?</vt:lpstr>
      <vt:lpstr>STRIDE at a Glance (Comparison Table)</vt:lpstr>
      <vt:lpstr>PowerPoint Presentation</vt:lpstr>
      <vt:lpstr>Real-World Threat Scenarios (Based on STRIDE)</vt:lpstr>
      <vt:lpstr>Real-World Threat Scenarios (Based on STRIDE)</vt:lpstr>
      <vt:lpstr>How to Apply STRIDE</vt:lpstr>
      <vt:lpstr>Applying STRIDE to a Shopping Website: Real-Life Threat Examples</vt:lpstr>
      <vt:lpstr>Research Discussion Questions</vt:lpstr>
      <vt:lpstr>Hands-On Activities</vt:lpstr>
      <vt:lpstr>Hands-On Activities</vt:lpstr>
      <vt:lpstr>Hands-On Activities</vt:lpstr>
      <vt:lpstr>Hands-On Activities</vt:lpstr>
      <vt:lpstr>Hands-On Activities</vt:lpstr>
      <vt:lpstr>Hands-On Activities</vt:lpstr>
      <vt:lpstr>DREAD Model</vt:lpstr>
      <vt:lpstr>What is the DREAD Model?</vt:lpstr>
      <vt:lpstr>DREAD Breakdown (with Aussie Examples)</vt:lpstr>
      <vt:lpstr>DREAD Breakdown (with Aussie Examples)</vt:lpstr>
      <vt:lpstr>DREAD Breakdown (with Aussie Examples)</vt:lpstr>
      <vt:lpstr>Example DREAD Score – Service NSW Login Vulnerability</vt:lpstr>
      <vt:lpstr>Example DREAD Score – Service NSW Login Vulnerability</vt:lpstr>
      <vt:lpstr>Research Discussion Questions</vt:lpstr>
      <vt:lpstr>Hands-On Activities</vt:lpstr>
      <vt:lpstr>Hands-On Activities</vt:lpstr>
      <vt:lpstr>Hands-On Activities</vt:lpstr>
      <vt:lpstr>Preparation for Assessment 2</vt:lpstr>
      <vt:lpstr>Preparation for Assessment 2</vt:lpstr>
      <vt:lpstr>Preparation for Assessment 2</vt:lpstr>
      <vt:lpstr>Preparation for Assessment 2</vt:lpstr>
      <vt:lpstr>Preparation for Assessment 2</vt:lpstr>
      <vt:lpstr>Preparation for Assessment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Next Week</vt:lpstr>
      <vt:lpstr>Summary</vt:lpstr>
      <vt:lpstr>PowerPoint Presentation</vt:lpstr>
    </vt:vector>
  </TitlesOfParts>
  <Company>Griffith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Elise Appleton</dc:creator>
  <cp:lastModifiedBy>Farshid Keivanian</cp:lastModifiedBy>
  <cp:revision>115</cp:revision>
  <dcterms:created xsi:type="dcterms:W3CDTF">2025-03-26T18:59:50Z</dcterms:created>
  <dcterms:modified xsi:type="dcterms:W3CDTF">2025-03-30T07:50:05Z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2020-11-23T00:00:00Z</vt:filetime>
  </property>
  <property fmtid="{D5CDD505-2E9C-101B-9397-08002B2CF9AE}" pid="3" name="Creator">
    <vt:lpwstr>Acrobat PDFMaker 17 for PowerPoint</vt:lpwstr>
  </property>
  <property fmtid="{D5CDD505-2E9C-101B-9397-08002B2CF9AE}" pid="4" name="LastSaved">
    <vt:filetime>2025-03-26T00:00:00Z</vt:filetime>
  </property>
  <property fmtid="{D5CDD505-2E9C-101B-9397-08002B2CF9AE}" pid="5" name="Producer">
    <vt:lpwstr>Adobe PDF Library 15.0</vt:lpwstr>
  </property>
</Properties>
</file>